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chivo Black" panose="020B0604020202020204"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Lato" panose="020F0502020204030204" charset="0"/>
      <p:regular r:id="rId20"/>
    </p:embeddedFont>
    <p:embeddedFont>
      <p:font typeface="Lato Bold" panose="020B0604020202020204" charset="0"/>
      <p:regular r:id="rId21"/>
    </p:embeddedFont>
    <p:embeddedFont>
      <p:font typeface="Lato Bo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0322"/>
        </a:solidFill>
        <a:effectLst/>
      </p:bgPr>
    </p:bg>
    <p:spTree>
      <p:nvGrpSpPr>
        <p:cNvPr id="1" name=""/>
        <p:cNvGrpSpPr/>
        <p:nvPr/>
      </p:nvGrpSpPr>
      <p:grpSpPr>
        <a:xfrm>
          <a:off x="0" y="0"/>
          <a:ext cx="0" cy="0"/>
          <a:chOff x="0" y="0"/>
          <a:chExt cx="0" cy="0"/>
        </a:xfrm>
      </p:grpSpPr>
      <p:sp>
        <p:nvSpPr>
          <p:cNvPr id="2" name="Freeform 2" descr="a halftone dot pattern"/>
          <p:cNvSpPr/>
          <p:nvPr/>
        </p:nvSpPr>
        <p:spPr>
          <a:xfrm>
            <a:off x="5798137" y="6580210"/>
            <a:ext cx="8727621" cy="7743780"/>
          </a:xfrm>
          <a:custGeom>
            <a:avLst/>
            <a:gdLst/>
            <a:ahLst/>
            <a:cxnLst/>
            <a:rect l="l" t="t" r="r" b="b"/>
            <a:pathLst>
              <a:path w="8727621" h="7743780">
                <a:moveTo>
                  <a:pt x="0" y="0"/>
                </a:moveTo>
                <a:lnTo>
                  <a:pt x="8727621" y="0"/>
                </a:lnTo>
                <a:lnTo>
                  <a:pt x="8727621"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8719695" y="-1106859"/>
            <a:ext cx="12500768" cy="1250071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0768" r="-20768"/>
              </a:stretch>
            </a:blipFill>
          </p:spPr>
        </p:sp>
      </p:grpSp>
      <p:sp>
        <p:nvSpPr>
          <p:cNvPr id="5" name="AutoShape 5">
            <a:extLst>
              <a:ext uri="{C183D7F6-B498-43B3-948B-1728B52AA6E4}">
                <adec:decorative xmlns:adec="http://schemas.microsoft.com/office/drawing/2017/decorative" val="1"/>
              </a:ext>
            </a:extLst>
          </p:cNvPr>
          <p:cNvSpPr/>
          <p:nvPr/>
        </p:nvSpPr>
        <p:spPr>
          <a:xfrm flipV="1">
            <a:off x="601550" y="7024457"/>
            <a:ext cx="0" cy="983543"/>
          </a:xfrm>
          <a:prstGeom prst="line">
            <a:avLst/>
          </a:prstGeom>
          <a:ln w="19050" cap="flat">
            <a:solidFill>
              <a:srgbClr val="FFFFFF"/>
            </a:solidFill>
            <a:prstDash val="solid"/>
            <a:headEnd type="none" w="sm" len="sm"/>
            <a:tailEnd type="none" w="sm" len="sm"/>
          </a:ln>
        </p:spPr>
      </p:sp>
      <p:sp>
        <p:nvSpPr>
          <p:cNvPr id="6" name="Freeform 6" descr="a halftone dot pattern"/>
          <p:cNvSpPr/>
          <p:nvPr/>
        </p:nvSpPr>
        <p:spPr>
          <a:xfrm>
            <a:off x="-3771785" y="-4005240"/>
            <a:ext cx="8727621" cy="7743780"/>
          </a:xfrm>
          <a:custGeom>
            <a:avLst/>
            <a:gdLst/>
            <a:ahLst/>
            <a:cxnLst/>
            <a:rect l="l" t="t" r="r" b="b"/>
            <a:pathLst>
              <a:path w="8727621" h="7743780">
                <a:moveTo>
                  <a:pt x="0" y="0"/>
                </a:moveTo>
                <a:lnTo>
                  <a:pt x="8727621" y="0"/>
                </a:lnTo>
                <a:lnTo>
                  <a:pt x="8727621"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0432669" y="295909"/>
            <a:ext cx="2623185" cy="2504021"/>
            <a:chOff x="0" y="0"/>
            <a:chExt cx="812800" cy="775877"/>
          </a:xfrm>
        </p:grpSpPr>
        <p:sp>
          <p:nvSpPr>
            <p:cNvPr id="8" name="Freeform 8"/>
            <p:cNvSpPr/>
            <p:nvPr/>
          </p:nvSpPr>
          <p:spPr>
            <a:xfrm>
              <a:off x="0" y="0"/>
              <a:ext cx="812800" cy="775877"/>
            </a:xfrm>
            <a:custGeom>
              <a:avLst/>
              <a:gdLst/>
              <a:ahLst/>
              <a:cxnLst/>
              <a:rect l="l" t="t" r="r" b="b"/>
              <a:pathLst>
                <a:path w="812800" h="775877">
                  <a:moveTo>
                    <a:pt x="406400" y="0"/>
                  </a:moveTo>
                  <a:cubicBezTo>
                    <a:pt x="181951" y="0"/>
                    <a:pt x="0" y="173686"/>
                    <a:pt x="0" y="387938"/>
                  </a:cubicBezTo>
                  <a:cubicBezTo>
                    <a:pt x="0" y="602191"/>
                    <a:pt x="181951" y="775877"/>
                    <a:pt x="406400" y="775877"/>
                  </a:cubicBezTo>
                  <a:cubicBezTo>
                    <a:pt x="630849" y="775877"/>
                    <a:pt x="812800" y="602191"/>
                    <a:pt x="812800" y="387938"/>
                  </a:cubicBezTo>
                  <a:cubicBezTo>
                    <a:pt x="812800" y="173686"/>
                    <a:pt x="630849" y="0"/>
                    <a:pt x="406400" y="0"/>
                  </a:cubicBezTo>
                  <a:close/>
                </a:path>
              </a:pathLst>
            </a:custGeom>
            <a:blipFill>
              <a:blip r:embed="rId5"/>
              <a:stretch>
                <a:fillRect l="-582" r="-582"/>
              </a:stretch>
            </a:blipFill>
          </p:spPr>
        </p:sp>
      </p:grpSp>
      <p:sp>
        <p:nvSpPr>
          <p:cNvPr id="9" name="TextBox 9"/>
          <p:cNvSpPr txBox="1"/>
          <p:nvPr/>
        </p:nvSpPr>
        <p:spPr>
          <a:xfrm>
            <a:off x="865423" y="4063580"/>
            <a:ext cx="7854272" cy="1790700"/>
          </a:xfrm>
          <a:prstGeom prst="rect">
            <a:avLst/>
          </a:prstGeom>
        </p:spPr>
        <p:txBody>
          <a:bodyPr lIns="0" tIns="0" rIns="0" bIns="0" rtlCol="0" anchor="t">
            <a:spAutoFit/>
          </a:bodyPr>
          <a:lstStyle/>
          <a:p>
            <a:pPr algn="l">
              <a:lnSpc>
                <a:spcPts val="7080"/>
              </a:lnSpc>
            </a:pPr>
            <a:r>
              <a:rPr lang="en-US" sz="5900" b="1">
                <a:solidFill>
                  <a:srgbClr val="FFFFFF"/>
                </a:solidFill>
                <a:latin typeface="Lato Bold Bold"/>
                <a:ea typeface="Lato Bold Bold"/>
                <a:cs typeface="Lato Bold Bold"/>
                <a:sym typeface="Lato Bold Bold"/>
              </a:rPr>
              <a:t>DATA ANALYTICS PROJECT</a:t>
            </a:r>
          </a:p>
        </p:txBody>
      </p:sp>
      <p:sp>
        <p:nvSpPr>
          <p:cNvPr id="10" name="TextBox 10"/>
          <p:cNvSpPr txBox="1"/>
          <p:nvPr/>
        </p:nvSpPr>
        <p:spPr>
          <a:xfrm>
            <a:off x="865423" y="6764389"/>
            <a:ext cx="7155959" cy="1385063"/>
          </a:xfrm>
          <a:prstGeom prst="rect">
            <a:avLst/>
          </a:prstGeom>
        </p:spPr>
        <p:txBody>
          <a:bodyPr lIns="0" tIns="0" rIns="0" bIns="0" rtlCol="0" anchor="t">
            <a:spAutoFit/>
          </a:bodyPr>
          <a:lstStyle/>
          <a:p>
            <a:pPr algn="ctr">
              <a:lnSpc>
                <a:spcPts val="11233"/>
              </a:lnSpc>
            </a:pPr>
            <a:r>
              <a:rPr lang="en-US" sz="8199" spc="557">
                <a:solidFill>
                  <a:srgbClr val="FFFFFF"/>
                </a:solidFill>
                <a:latin typeface="Archivo Black"/>
                <a:ea typeface="Archivo Black"/>
                <a:cs typeface="Archivo Black"/>
                <a:sym typeface="Archivo Black"/>
              </a:rPr>
              <a:t>ZOMATO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red dotted circle"/>
          <p:cNvSpPr/>
          <p:nvPr/>
        </p:nvSpPr>
        <p:spPr>
          <a:xfrm>
            <a:off x="559254" y="7765879"/>
            <a:ext cx="8727621" cy="7743780"/>
          </a:xfrm>
          <a:custGeom>
            <a:avLst/>
            <a:gdLst/>
            <a:ahLst/>
            <a:cxnLst/>
            <a:rect l="l" t="t" r="r" b="b"/>
            <a:pathLst>
              <a:path w="8727621" h="7743780">
                <a:moveTo>
                  <a:pt x="0" y="0"/>
                </a:moveTo>
                <a:lnTo>
                  <a:pt x="8727621" y="0"/>
                </a:lnTo>
                <a:lnTo>
                  <a:pt x="8727621"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67189" y="211720"/>
            <a:ext cx="15462393" cy="1252959"/>
            <a:chOff x="0" y="0"/>
            <a:chExt cx="4072400" cy="329997"/>
          </a:xfrm>
        </p:grpSpPr>
        <p:sp>
          <p:nvSpPr>
            <p:cNvPr id="4" name="Freeform 4"/>
            <p:cNvSpPr/>
            <p:nvPr/>
          </p:nvSpPr>
          <p:spPr>
            <a:xfrm>
              <a:off x="0" y="0"/>
              <a:ext cx="4072400" cy="329997"/>
            </a:xfrm>
            <a:custGeom>
              <a:avLst/>
              <a:gdLst/>
              <a:ahLst/>
              <a:cxnLst/>
              <a:rect l="l" t="t" r="r" b="b"/>
              <a:pathLst>
                <a:path w="4072400" h="329997">
                  <a:moveTo>
                    <a:pt x="0" y="0"/>
                  </a:moveTo>
                  <a:lnTo>
                    <a:pt x="3869200" y="0"/>
                  </a:lnTo>
                  <a:lnTo>
                    <a:pt x="4072400" y="164999"/>
                  </a:lnTo>
                  <a:lnTo>
                    <a:pt x="3869200" y="329997"/>
                  </a:lnTo>
                  <a:lnTo>
                    <a:pt x="0" y="329997"/>
                  </a:lnTo>
                  <a:lnTo>
                    <a:pt x="203200" y="164999"/>
                  </a:lnTo>
                  <a:lnTo>
                    <a:pt x="0" y="0"/>
                  </a:lnTo>
                  <a:close/>
                </a:path>
              </a:pathLst>
            </a:custGeom>
            <a:solidFill>
              <a:srgbClr val="F00322"/>
            </a:solidFill>
          </p:spPr>
        </p:sp>
        <p:sp>
          <p:nvSpPr>
            <p:cNvPr id="5" name="TextBox 5"/>
            <p:cNvSpPr txBox="1"/>
            <p:nvPr/>
          </p:nvSpPr>
          <p:spPr>
            <a:xfrm>
              <a:off x="177800" y="-38100"/>
              <a:ext cx="3818400" cy="368097"/>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0" y="1464679"/>
            <a:ext cx="7842212" cy="4277867"/>
          </a:xfrm>
          <a:custGeom>
            <a:avLst/>
            <a:gdLst/>
            <a:ahLst/>
            <a:cxnLst/>
            <a:rect l="l" t="t" r="r" b="b"/>
            <a:pathLst>
              <a:path w="7842212" h="4277867">
                <a:moveTo>
                  <a:pt x="0" y="0"/>
                </a:moveTo>
                <a:lnTo>
                  <a:pt x="7842212" y="0"/>
                </a:lnTo>
                <a:lnTo>
                  <a:pt x="7842212" y="4277867"/>
                </a:lnTo>
                <a:lnTo>
                  <a:pt x="0" y="4277867"/>
                </a:lnTo>
                <a:lnTo>
                  <a:pt x="0" y="0"/>
                </a:lnTo>
                <a:close/>
              </a:path>
            </a:pathLst>
          </a:custGeom>
          <a:blipFill>
            <a:blip r:embed="rId4"/>
            <a:stretch>
              <a:fillRect l="-8885" t="-106897" r="-226028" b="-138458"/>
            </a:stretch>
          </a:blipFill>
        </p:spPr>
      </p:sp>
      <p:sp>
        <p:nvSpPr>
          <p:cNvPr id="7" name="TextBox 7"/>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BD031C"/>
                </a:solidFill>
                <a:latin typeface="Lato Bold Bold"/>
                <a:ea typeface="Lato Bold Bold"/>
                <a:cs typeface="Lato Bold Bold"/>
                <a:sym typeface="Lato Bold Bold"/>
              </a:rPr>
              <a:t>Page 10 of 15</a:t>
            </a:r>
          </a:p>
        </p:txBody>
      </p:sp>
      <p:sp>
        <p:nvSpPr>
          <p:cNvPr id="8" name="TextBox 8"/>
          <p:cNvSpPr txBox="1"/>
          <p:nvPr/>
        </p:nvSpPr>
        <p:spPr>
          <a:xfrm>
            <a:off x="144042" y="504825"/>
            <a:ext cx="15462393" cy="596901"/>
          </a:xfrm>
          <a:prstGeom prst="rect">
            <a:avLst/>
          </a:prstGeom>
        </p:spPr>
        <p:txBody>
          <a:bodyPr lIns="0" tIns="0" rIns="0" bIns="0" rtlCol="0" anchor="t">
            <a:spAutoFit/>
          </a:bodyPr>
          <a:lstStyle/>
          <a:p>
            <a:pPr algn="ctr">
              <a:lnSpc>
                <a:spcPts val="4899"/>
              </a:lnSpc>
              <a:spcBef>
                <a:spcPct val="0"/>
              </a:spcBef>
            </a:pPr>
            <a:r>
              <a:rPr lang="en-US" sz="3499" b="1">
                <a:solidFill>
                  <a:srgbClr val="FFFFFF"/>
                </a:solidFill>
                <a:latin typeface="Lato Bold Bold"/>
                <a:ea typeface="Lato Bold Bold"/>
                <a:cs typeface="Lato Bold Bold"/>
                <a:sym typeface="Lato Bold Bold"/>
              </a:rPr>
              <a:t>Count of Restaurant by Average Rating</a:t>
            </a:r>
          </a:p>
        </p:txBody>
      </p:sp>
      <p:sp>
        <p:nvSpPr>
          <p:cNvPr id="9" name="TextBox 9"/>
          <p:cNvSpPr txBox="1"/>
          <p:nvPr/>
        </p:nvSpPr>
        <p:spPr>
          <a:xfrm>
            <a:off x="7869350" y="1398004"/>
            <a:ext cx="10071925" cy="5026661"/>
          </a:xfrm>
          <a:prstGeom prst="rect">
            <a:avLst/>
          </a:prstGeom>
        </p:spPr>
        <p:txBody>
          <a:bodyPr lIns="0" tIns="0" rIns="0" bIns="0" rtlCol="0" anchor="t">
            <a:spAutoFit/>
          </a:bodyPr>
          <a:lstStyle/>
          <a:p>
            <a:pPr algn="l">
              <a:lnSpc>
                <a:spcPts val="3919"/>
              </a:lnSpc>
            </a:pPr>
            <a:r>
              <a:rPr lang="en-US" sz="2799" b="1">
                <a:solidFill>
                  <a:srgbClr val="000000"/>
                </a:solidFill>
                <a:latin typeface="Lato Bold Bold"/>
                <a:ea typeface="Lato Bold Bold"/>
                <a:cs typeface="Lato Bold Bold"/>
                <a:sym typeface="Lato Bold Bold"/>
              </a:rPr>
              <a:t>Analysis : </a:t>
            </a:r>
          </a:p>
          <a:p>
            <a:pPr marL="539748" lvl="1" indent="-269874" algn="l">
              <a:lnSpc>
                <a:spcPts val="3499"/>
              </a:lnSpc>
              <a:buFont typeface="Arial"/>
              <a:buChar char="•"/>
            </a:pPr>
            <a:r>
              <a:rPr lang="en-US" sz="2499">
                <a:solidFill>
                  <a:srgbClr val="000000"/>
                </a:solidFill>
                <a:latin typeface="Lato Bold"/>
                <a:ea typeface="Lato Bold"/>
                <a:cs typeface="Lato Bold"/>
                <a:sym typeface="Lato Bold"/>
              </a:rPr>
              <a:t>The Majority of restaurants fall into the well rated restaurant categories (2.0-3.0) reflecting generally positive customer experiences on Zomato .</a:t>
            </a:r>
          </a:p>
          <a:p>
            <a:pPr marL="539748" lvl="1" indent="-269874" algn="l">
              <a:lnSpc>
                <a:spcPts val="3499"/>
              </a:lnSpc>
              <a:buFont typeface="Arial"/>
              <a:buChar char="•"/>
            </a:pPr>
            <a:r>
              <a:rPr lang="en-US" sz="2499">
                <a:solidFill>
                  <a:srgbClr val="000000"/>
                </a:solidFill>
                <a:latin typeface="Lato Bold"/>
                <a:ea typeface="Lato Bold"/>
                <a:cs typeface="Lato Bold"/>
                <a:sym typeface="Lato Bold"/>
              </a:rPr>
              <a:t>A smaller percentage of restaurants are highly rated (4-5) suggesting only selective restaurant consistently exceed customer expectations. </a:t>
            </a:r>
          </a:p>
          <a:p>
            <a:pPr marL="539748" lvl="1" indent="-269874" algn="l">
              <a:lnSpc>
                <a:spcPts val="3499"/>
              </a:lnSpc>
              <a:buFont typeface="Arial"/>
              <a:buChar char="•"/>
            </a:pPr>
            <a:r>
              <a:rPr lang="en-US" sz="2499">
                <a:solidFill>
                  <a:srgbClr val="000000"/>
                </a:solidFill>
                <a:latin typeface="Lato Bold"/>
                <a:ea typeface="Lato Bold"/>
                <a:cs typeface="Lato Bold"/>
                <a:sym typeface="Lato Bold"/>
              </a:rPr>
              <a:t>Low-rated restaurants (below 3.5)  represent areas where Zomato or the restaurant owners may focus on improvement initiatives to enhance customer satisfaction and reviews.</a:t>
            </a:r>
          </a:p>
          <a:p>
            <a:pPr algn="ctr">
              <a:lnSpc>
                <a:spcPts val="4759"/>
              </a:lnSpc>
              <a:spcBef>
                <a:spcPct val="0"/>
              </a:spcBef>
            </a:pPr>
            <a:endParaRPr lang="en-US" sz="2499">
              <a:solidFill>
                <a:srgbClr val="000000"/>
              </a:solidFill>
              <a:latin typeface="Lato Bold"/>
              <a:ea typeface="Lato Bold"/>
              <a:cs typeface="Lato Bold"/>
              <a:sym typeface="Lato Bold"/>
            </a:endParaRPr>
          </a:p>
        </p:txBody>
      </p:sp>
      <p:sp>
        <p:nvSpPr>
          <p:cNvPr id="10" name="TextBox 10"/>
          <p:cNvSpPr txBox="1"/>
          <p:nvPr/>
        </p:nvSpPr>
        <p:spPr>
          <a:xfrm>
            <a:off x="144042" y="5675871"/>
            <a:ext cx="16030364" cy="2210435"/>
          </a:xfrm>
          <a:prstGeom prst="rect">
            <a:avLst/>
          </a:prstGeom>
        </p:spPr>
        <p:txBody>
          <a:bodyPr lIns="0" tIns="0" rIns="0" bIns="0" rtlCol="0" anchor="t">
            <a:spAutoFit/>
          </a:bodyPr>
          <a:lstStyle/>
          <a:p>
            <a:pPr algn="l">
              <a:lnSpc>
                <a:spcPts val="3919"/>
              </a:lnSpc>
            </a:pPr>
            <a:r>
              <a:rPr lang="en-US" sz="2799" b="1">
                <a:solidFill>
                  <a:srgbClr val="000000"/>
                </a:solidFill>
                <a:latin typeface="Lato Bold Bold"/>
                <a:ea typeface="Lato Bold Bold"/>
                <a:cs typeface="Lato Bold Bold"/>
                <a:sym typeface="Lato Bold Bold"/>
              </a:rPr>
              <a:t>Key Insights :</a:t>
            </a:r>
          </a:p>
          <a:p>
            <a:pPr algn="l">
              <a:lnSpc>
                <a:spcPts val="3639"/>
              </a:lnSpc>
            </a:pPr>
            <a:r>
              <a:rPr lang="en-US" sz="2599" b="1">
                <a:solidFill>
                  <a:srgbClr val="000000"/>
                </a:solidFill>
                <a:latin typeface="Lato Bold Bold"/>
                <a:ea typeface="Lato Bold Bold"/>
                <a:cs typeface="Lato Bold Bold"/>
                <a:sym typeface="Lato Bold Bold"/>
              </a:rPr>
              <a:t>Highly Rated Restaurants (4.0-5.0)</a:t>
            </a:r>
          </a:p>
          <a:p>
            <a:pPr marL="518158" lvl="1" indent="-259079" algn="l">
              <a:lnSpc>
                <a:spcPts val="3359"/>
              </a:lnSpc>
              <a:buFont typeface="Arial"/>
              <a:buChar char="•"/>
            </a:pPr>
            <a:r>
              <a:rPr lang="en-US" sz="2399">
                <a:solidFill>
                  <a:srgbClr val="000000"/>
                </a:solidFill>
                <a:latin typeface="Lato Bold"/>
                <a:ea typeface="Lato Bold"/>
                <a:cs typeface="Lato Bold"/>
                <a:sym typeface="Lato Bold"/>
              </a:rPr>
              <a:t>These Restaurants are typically top-tier establishments with exceptional service , food quality, and customer satisfaction.</a:t>
            </a:r>
          </a:p>
          <a:p>
            <a:pPr marL="518158" lvl="1" indent="-259079" algn="l">
              <a:lnSpc>
                <a:spcPts val="3359"/>
              </a:lnSpc>
              <a:buFont typeface="Arial"/>
              <a:buChar char="•"/>
            </a:pPr>
            <a:r>
              <a:rPr lang="en-US" sz="2399" b="1">
                <a:solidFill>
                  <a:srgbClr val="000000"/>
                </a:solidFill>
                <a:latin typeface="Lato Bold Bold"/>
                <a:ea typeface="Lato Bold Bold"/>
                <a:cs typeface="Lato Bold Bold"/>
                <a:sym typeface="Lato Bold Bold"/>
              </a:rPr>
              <a:t>Total count : 0.3K Restaurants .</a:t>
            </a:r>
          </a:p>
        </p:txBody>
      </p:sp>
      <p:sp>
        <p:nvSpPr>
          <p:cNvPr id="11" name="TextBox 11"/>
          <p:cNvSpPr txBox="1"/>
          <p:nvPr/>
        </p:nvSpPr>
        <p:spPr>
          <a:xfrm>
            <a:off x="118146" y="8200631"/>
            <a:ext cx="15448133" cy="1680845"/>
          </a:xfrm>
          <a:prstGeom prst="rect">
            <a:avLst/>
          </a:prstGeom>
        </p:spPr>
        <p:txBody>
          <a:bodyPr lIns="0" tIns="0" rIns="0" bIns="0" rtlCol="0" anchor="t">
            <a:spAutoFit/>
          </a:bodyPr>
          <a:lstStyle/>
          <a:p>
            <a:pPr algn="l">
              <a:lnSpc>
                <a:spcPts val="3499"/>
              </a:lnSpc>
            </a:pPr>
            <a:r>
              <a:rPr lang="en-US" sz="2499" b="1">
                <a:solidFill>
                  <a:srgbClr val="000000"/>
                </a:solidFill>
                <a:latin typeface="Lato Bold Bold"/>
                <a:ea typeface="Lato Bold Bold"/>
                <a:cs typeface="Lato Bold Bold"/>
                <a:sym typeface="Lato Bold Bold"/>
              </a:rPr>
              <a:t>Well- Rated Restaurants (2.0-3.0) :</a:t>
            </a:r>
          </a:p>
          <a:p>
            <a:pPr marL="518158" lvl="1" indent="-259079" algn="l">
              <a:lnSpc>
                <a:spcPts val="3359"/>
              </a:lnSpc>
              <a:buFont typeface="Arial"/>
              <a:buChar char="•"/>
            </a:pPr>
            <a:r>
              <a:rPr lang="en-US" sz="2399">
                <a:solidFill>
                  <a:srgbClr val="000000"/>
                </a:solidFill>
                <a:latin typeface="Lato Bold"/>
                <a:ea typeface="Lato Bold"/>
                <a:cs typeface="Lato Bold"/>
                <a:sym typeface="Lato Bold"/>
              </a:rPr>
              <a:t>The majority of restaurants fall within this rating range, indicating good overall performance and customer satisfaction.</a:t>
            </a:r>
          </a:p>
          <a:p>
            <a:pPr marL="518158" lvl="1" indent="-259079" algn="l">
              <a:lnSpc>
                <a:spcPts val="3359"/>
              </a:lnSpc>
              <a:buFont typeface="Arial"/>
              <a:buChar char="•"/>
            </a:pPr>
            <a:r>
              <a:rPr lang="en-US" sz="2399" b="1">
                <a:solidFill>
                  <a:srgbClr val="000000"/>
                </a:solidFill>
                <a:latin typeface="Lato Bold Bold"/>
                <a:ea typeface="Lato Bold Bold"/>
                <a:cs typeface="Lato Bold Bold"/>
                <a:sym typeface="Lato Bold Bold"/>
              </a:rPr>
              <a:t>Total Count : 3.7k Restaurants</a:t>
            </a:r>
          </a:p>
        </p:txBody>
      </p:sp>
      <p:grpSp>
        <p:nvGrpSpPr>
          <p:cNvPr id="12" name="Group 12"/>
          <p:cNvGrpSpPr/>
          <p:nvPr/>
        </p:nvGrpSpPr>
        <p:grpSpPr>
          <a:xfrm>
            <a:off x="7427841" y="1464679"/>
            <a:ext cx="2528233" cy="360787"/>
            <a:chOff x="0" y="0"/>
            <a:chExt cx="665872" cy="95022"/>
          </a:xfrm>
        </p:grpSpPr>
        <p:sp>
          <p:nvSpPr>
            <p:cNvPr id="13" name="Freeform 13"/>
            <p:cNvSpPr/>
            <p:nvPr/>
          </p:nvSpPr>
          <p:spPr>
            <a:xfrm>
              <a:off x="0" y="0"/>
              <a:ext cx="665872" cy="95022"/>
            </a:xfrm>
            <a:custGeom>
              <a:avLst/>
              <a:gdLst/>
              <a:ahLst/>
              <a:cxnLst/>
              <a:rect l="l" t="t" r="r" b="b"/>
              <a:pathLst>
                <a:path w="665872" h="95022">
                  <a:moveTo>
                    <a:pt x="665872" y="0"/>
                  </a:moveTo>
                  <a:lnTo>
                    <a:pt x="0" y="0"/>
                  </a:lnTo>
                  <a:lnTo>
                    <a:pt x="101600" y="47511"/>
                  </a:lnTo>
                  <a:lnTo>
                    <a:pt x="0" y="95022"/>
                  </a:lnTo>
                  <a:lnTo>
                    <a:pt x="665872" y="95022"/>
                  </a:lnTo>
                  <a:lnTo>
                    <a:pt x="564272" y="47511"/>
                  </a:lnTo>
                  <a:lnTo>
                    <a:pt x="665872" y="0"/>
                  </a:lnTo>
                  <a:close/>
                </a:path>
              </a:pathLst>
            </a:custGeom>
            <a:solidFill>
              <a:srgbClr val="BD031C">
                <a:alpha val="31765"/>
              </a:srgbClr>
            </a:solidFill>
          </p:spPr>
        </p:sp>
        <p:sp>
          <p:nvSpPr>
            <p:cNvPr id="14" name="TextBox 14"/>
            <p:cNvSpPr txBox="1"/>
            <p:nvPr/>
          </p:nvSpPr>
          <p:spPr>
            <a:xfrm>
              <a:off x="88900" y="-38100"/>
              <a:ext cx="488072" cy="133122"/>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a:off x="-401664" y="5742546"/>
            <a:ext cx="3130729" cy="472360"/>
            <a:chOff x="0" y="0"/>
            <a:chExt cx="824554" cy="124408"/>
          </a:xfrm>
        </p:grpSpPr>
        <p:sp>
          <p:nvSpPr>
            <p:cNvPr id="16" name="Freeform 16"/>
            <p:cNvSpPr/>
            <p:nvPr/>
          </p:nvSpPr>
          <p:spPr>
            <a:xfrm>
              <a:off x="0" y="0"/>
              <a:ext cx="824554" cy="124408"/>
            </a:xfrm>
            <a:custGeom>
              <a:avLst/>
              <a:gdLst/>
              <a:ahLst/>
              <a:cxnLst/>
              <a:rect l="l" t="t" r="r" b="b"/>
              <a:pathLst>
                <a:path w="824554" h="124408">
                  <a:moveTo>
                    <a:pt x="824554" y="0"/>
                  </a:moveTo>
                  <a:lnTo>
                    <a:pt x="0" y="0"/>
                  </a:lnTo>
                  <a:lnTo>
                    <a:pt x="101600" y="62204"/>
                  </a:lnTo>
                  <a:lnTo>
                    <a:pt x="0" y="124408"/>
                  </a:lnTo>
                  <a:lnTo>
                    <a:pt x="824554" y="124408"/>
                  </a:lnTo>
                  <a:lnTo>
                    <a:pt x="722954" y="62204"/>
                  </a:lnTo>
                  <a:lnTo>
                    <a:pt x="824554" y="0"/>
                  </a:lnTo>
                  <a:close/>
                </a:path>
              </a:pathLst>
            </a:custGeom>
            <a:solidFill>
              <a:srgbClr val="BD031C">
                <a:alpha val="31765"/>
              </a:srgbClr>
            </a:solidFill>
          </p:spPr>
        </p:sp>
        <p:sp>
          <p:nvSpPr>
            <p:cNvPr id="17" name="TextBox 17"/>
            <p:cNvSpPr txBox="1"/>
            <p:nvPr/>
          </p:nvSpPr>
          <p:spPr>
            <a:xfrm>
              <a:off x="88900" y="-38100"/>
              <a:ext cx="646754" cy="162508"/>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rot="5400000">
            <a:off x="13134975" y="5133975"/>
            <a:ext cx="10287000" cy="0"/>
          </a:xfrm>
          <a:prstGeom prst="line">
            <a:avLst/>
          </a:prstGeom>
          <a:ln w="19050" cap="rnd">
            <a:solidFill>
              <a:srgbClr val="FFFFFF"/>
            </a:solidFill>
            <a:prstDash val="solid"/>
            <a:headEnd type="none" w="sm" len="sm"/>
            <a:tailEnd type="none" w="sm" len="sm"/>
          </a:ln>
        </p:spPr>
      </p:sp>
      <p:sp>
        <p:nvSpPr>
          <p:cNvPr id="3" name="Freeform 3"/>
          <p:cNvSpPr/>
          <p:nvPr/>
        </p:nvSpPr>
        <p:spPr>
          <a:xfrm>
            <a:off x="305570" y="155967"/>
            <a:ext cx="17676860" cy="9975066"/>
          </a:xfrm>
          <a:custGeom>
            <a:avLst/>
            <a:gdLst/>
            <a:ahLst/>
            <a:cxnLst/>
            <a:rect l="l" t="t" r="r" b="b"/>
            <a:pathLst>
              <a:path w="17676860" h="9975066">
                <a:moveTo>
                  <a:pt x="0" y="0"/>
                </a:moveTo>
                <a:lnTo>
                  <a:pt x="17676860" y="0"/>
                </a:lnTo>
                <a:lnTo>
                  <a:pt x="17676860" y="9975066"/>
                </a:lnTo>
                <a:lnTo>
                  <a:pt x="0" y="9975066"/>
                </a:lnTo>
                <a:lnTo>
                  <a:pt x="0" y="0"/>
                </a:lnTo>
                <a:close/>
              </a:path>
            </a:pathLst>
          </a:custGeom>
          <a:blipFill>
            <a:blip r:embed="rId2"/>
            <a:stretch>
              <a:fillRect l="-18413" t="-25974" r="-24155" b="-16140"/>
            </a:stretch>
          </a:blipFill>
        </p:spPr>
      </p:sp>
      <p:sp>
        <p:nvSpPr>
          <p:cNvPr id="4" name="TextBox 4"/>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FFFFFF"/>
                </a:solidFill>
                <a:latin typeface="Lato Bold Bold"/>
                <a:ea typeface="Lato Bold Bold"/>
                <a:cs typeface="Lato Bold Bold"/>
                <a:sym typeface="Lato Bold Bold"/>
              </a:rPr>
              <a:t>Page 11 of 15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0322"/>
        </a:solidFill>
        <a:effectLst/>
      </p:bgPr>
    </p:bg>
    <p:spTree>
      <p:nvGrpSpPr>
        <p:cNvPr id="1" name=""/>
        <p:cNvGrpSpPr/>
        <p:nvPr/>
      </p:nvGrpSpPr>
      <p:grpSpPr>
        <a:xfrm>
          <a:off x="0" y="0"/>
          <a:ext cx="0" cy="0"/>
          <a:chOff x="0" y="0"/>
          <a:chExt cx="0" cy="0"/>
        </a:xfrm>
      </p:grpSpPr>
      <p:sp>
        <p:nvSpPr>
          <p:cNvPr id="2" name="Freeform 2" descr="a halftone dot pattern"/>
          <p:cNvSpPr/>
          <p:nvPr/>
        </p:nvSpPr>
        <p:spPr>
          <a:xfrm>
            <a:off x="-7254938" y="4293799"/>
            <a:ext cx="8727621" cy="7743780"/>
          </a:xfrm>
          <a:custGeom>
            <a:avLst/>
            <a:gdLst/>
            <a:ahLst/>
            <a:cxnLst/>
            <a:rect l="l" t="t" r="r" b="b"/>
            <a:pathLst>
              <a:path w="8727621" h="7743780">
                <a:moveTo>
                  <a:pt x="0" y="0"/>
                </a:moveTo>
                <a:lnTo>
                  <a:pt x="8727621" y="0"/>
                </a:lnTo>
                <a:lnTo>
                  <a:pt x="8727621"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descr="a halftone dot pattern"/>
          <p:cNvSpPr/>
          <p:nvPr/>
        </p:nvSpPr>
        <p:spPr>
          <a:xfrm>
            <a:off x="13924189" y="-5164411"/>
            <a:ext cx="8727621" cy="7743780"/>
          </a:xfrm>
          <a:custGeom>
            <a:avLst/>
            <a:gdLst/>
            <a:ahLst/>
            <a:cxnLst/>
            <a:rect l="l" t="t" r="r" b="b"/>
            <a:pathLst>
              <a:path w="8727621" h="7743780">
                <a:moveTo>
                  <a:pt x="0" y="0"/>
                </a:moveTo>
                <a:lnTo>
                  <a:pt x="8727622" y="0"/>
                </a:lnTo>
                <a:lnTo>
                  <a:pt x="8727622" y="7743781"/>
                </a:lnTo>
                <a:lnTo>
                  <a:pt x="0" y="774378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257980" y="-124859"/>
            <a:ext cx="22075897" cy="1543050"/>
            <a:chOff x="0" y="0"/>
            <a:chExt cx="5814228" cy="406400"/>
          </a:xfrm>
        </p:grpSpPr>
        <p:sp>
          <p:nvSpPr>
            <p:cNvPr id="5" name="Freeform 5"/>
            <p:cNvSpPr/>
            <p:nvPr/>
          </p:nvSpPr>
          <p:spPr>
            <a:xfrm>
              <a:off x="0" y="0"/>
              <a:ext cx="5814228" cy="406400"/>
            </a:xfrm>
            <a:custGeom>
              <a:avLst/>
              <a:gdLst/>
              <a:ahLst/>
              <a:cxnLst/>
              <a:rect l="l" t="t" r="r" b="b"/>
              <a:pathLst>
                <a:path w="5814228" h="406400">
                  <a:moveTo>
                    <a:pt x="0" y="0"/>
                  </a:moveTo>
                  <a:lnTo>
                    <a:pt x="5814228" y="0"/>
                  </a:lnTo>
                  <a:lnTo>
                    <a:pt x="5814228" y="406400"/>
                  </a:lnTo>
                  <a:lnTo>
                    <a:pt x="0" y="406400"/>
                  </a:lnTo>
                  <a:close/>
                </a:path>
              </a:pathLst>
            </a:custGeom>
            <a:solidFill>
              <a:srgbClr val="FFFFFF"/>
            </a:solidFill>
          </p:spPr>
        </p:sp>
        <p:sp>
          <p:nvSpPr>
            <p:cNvPr id="6" name="TextBox 6"/>
            <p:cNvSpPr txBox="1"/>
            <p:nvPr/>
          </p:nvSpPr>
          <p:spPr>
            <a:xfrm>
              <a:off x="0" y="-38100"/>
              <a:ext cx="5814228" cy="444500"/>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1362184" y="107943"/>
            <a:ext cx="899450" cy="1082687"/>
          </a:xfrm>
          <a:custGeom>
            <a:avLst/>
            <a:gdLst/>
            <a:ahLst/>
            <a:cxnLst/>
            <a:rect l="l" t="t" r="r" b="b"/>
            <a:pathLst>
              <a:path w="899450" h="1082687">
                <a:moveTo>
                  <a:pt x="0" y="0"/>
                </a:moveTo>
                <a:lnTo>
                  <a:pt x="899451" y="0"/>
                </a:lnTo>
                <a:lnTo>
                  <a:pt x="899451" y="1082687"/>
                </a:lnTo>
                <a:lnTo>
                  <a:pt x="0" y="10826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6405402" y="494266"/>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BD031C"/>
                </a:solidFill>
                <a:latin typeface="Lato Bold Bold"/>
                <a:ea typeface="Lato Bold Bold"/>
                <a:cs typeface="Lato Bold Bold"/>
                <a:sym typeface="Lato Bold Bold"/>
              </a:rPr>
              <a:t>Page 12 of 15</a:t>
            </a:r>
          </a:p>
        </p:txBody>
      </p:sp>
      <p:sp>
        <p:nvSpPr>
          <p:cNvPr id="9" name="TextBox 9"/>
          <p:cNvSpPr txBox="1"/>
          <p:nvPr/>
        </p:nvSpPr>
        <p:spPr>
          <a:xfrm>
            <a:off x="6553200" y="174623"/>
            <a:ext cx="4415502" cy="809837"/>
          </a:xfrm>
          <a:prstGeom prst="rect">
            <a:avLst/>
          </a:prstGeom>
        </p:spPr>
        <p:txBody>
          <a:bodyPr wrap="square" lIns="0" tIns="0" rIns="0" bIns="0" rtlCol="0" anchor="t">
            <a:spAutoFit/>
          </a:bodyPr>
          <a:lstStyle/>
          <a:p>
            <a:pPr algn="ctr">
              <a:lnSpc>
                <a:spcPts val="6999"/>
              </a:lnSpc>
              <a:spcBef>
                <a:spcPct val="0"/>
              </a:spcBef>
            </a:pPr>
            <a:r>
              <a:rPr lang="en-US" sz="4999" b="1" dirty="0">
                <a:solidFill>
                  <a:srgbClr val="BD031C"/>
                </a:solidFill>
                <a:latin typeface="Lato Bold Bold"/>
                <a:ea typeface="Lato Bold Bold"/>
                <a:cs typeface="Lato Bold Bold"/>
                <a:sym typeface="Lato Bold Bold"/>
              </a:rPr>
              <a:t>CONCLUSION</a:t>
            </a:r>
          </a:p>
        </p:txBody>
      </p:sp>
      <p:sp>
        <p:nvSpPr>
          <p:cNvPr id="10" name="TextBox 10"/>
          <p:cNvSpPr txBox="1"/>
          <p:nvPr/>
        </p:nvSpPr>
        <p:spPr>
          <a:xfrm>
            <a:off x="693980" y="1557903"/>
            <a:ext cx="5182076" cy="504826"/>
          </a:xfrm>
          <a:prstGeom prst="rect">
            <a:avLst/>
          </a:prstGeom>
        </p:spPr>
        <p:txBody>
          <a:bodyPr lIns="0" tIns="0" rIns="0" bIns="0" rtlCol="0" anchor="t">
            <a:spAutoFit/>
          </a:bodyPr>
          <a:lstStyle/>
          <a:p>
            <a:pPr algn="ctr">
              <a:lnSpc>
                <a:spcPts val="4199"/>
              </a:lnSpc>
              <a:spcBef>
                <a:spcPct val="0"/>
              </a:spcBef>
            </a:pPr>
            <a:r>
              <a:rPr lang="en-US" sz="2999" b="1">
                <a:solidFill>
                  <a:srgbClr val="FFFFFF"/>
                </a:solidFill>
                <a:latin typeface="Lato Bold Bold"/>
                <a:ea typeface="Lato Bold Bold"/>
                <a:cs typeface="Lato Bold Bold"/>
                <a:sym typeface="Lato Bold Bold"/>
              </a:rPr>
              <a:t>Conclusion Based on Findings </a:t>
            </a:r>
          </a:p>
        </p:txBody>
      </p:sp>
      <p:sp>
        <p:nvSpPr>
          <p:cNvPr id="11" name="TextBox 11"/>
          <p:cNvSpPr txBox="1"/>
          <p:nvPr/>
        </p:nvSpPr>
        <p:spPr>
          <a:xfrm>
            <a:off x="693980" y="2081929"/>
            <a:ext cx="17594020" cy="1976755"/>
          </a:xfrm>
          <a:prstGeom prst="rect">
            <a:avLst/>
          </a:prstGeom>
        </p:spPr>
        <p:txBody>
          <a:bodyPr lIns="0" tIns="0" rIns="0" bIns="0" rtlCol="0" anchor="t">
            <a:spAutoFit/>
          </a:bodyPr>
          <a:lstStyle/>
          <a:p>
            <a:pPr algn="l">
              <a:lnSpc>
                <a:spcPts val="3919"/>
              </a:lnSpc>
            </a:pPr>
            <a:r>
              <a:rPr lang="en-US" sz="2799">
                <a:solidFill>
                  <a:srgbClr val="FFFFFF"/>
                </a:solidFill>
                <a:latin typeface="Lato Bold"/>
                <a:ea typeface="Lato Bold"/>
                <a:cs typeface="Lato Bold"/>
                <a:sym typeface="Lato Bold"/>
              </a:rPr>
              <a:t>The analysis of Zomato’s restaurant data provides valuable insights into key performance indicators (KPIs0 such the number of restaurants by country, city, rating, pricing, and service offerings. These findings help illustrate several important trends and areas for improvement.</a:t>
            </a:r>
          </a:p>
          <a:p>
            <a:pPr algn="l">
              <a:lnSpc>
                <a:spcPts val="3919"/>
              </a:lnSpc>
            </a:pPr>
            <a:endParaRPr lang="en-US" sz="2799">
              <a:solidFill>
                <a:srgbClr val="FFFFFF"/>
              </a:solidFill>
              <a:latin typeface="Lato Bold"/>
              <a:ea typeface="Lato Bold"/>
              <a:cs typeface="Lato Bold"/>
              <a:sym typeface="Lato Bold"/>
            </a:endParaRPr>
          </a:p>
        </p:txBody>
      </p:sp>
      <p:sp>
        <p:nvSpPr>
          <p:cNvPr id="12" name="TextBox 12"/>
          <p:cNvSpPr txBox="1"/>
          <p:nvPr/>
        </p:nvSpPr>
        <p:spPr>
          <a:xfrm>
            <a:off x="693980" y="3662045"/>
            <a:ext cx="17594020" cy="1481455"/>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Lato Bold Bold"/>
                <a:ea typeface="Lato Bold Bold"/>
                <a:cs typeface="Lato Bold Bold"/>
                <a:sym typeface="Lato Bold Bold"/>
              </a:rPr>
              <a:t>1.</a:t>
            </a:r>
            <a:r>
              <a:rPr lang="en-US" sz="2799" b="1" u="sng">
                <a:solidFill>
                  <a:srgbClr val="FFFFFF"/>
                </a:solidFill>
                <a:latin typeface="Lato Bold Bold"/>
                <a:ea typeface="Lato Bold Bold"/>
                <a:cs typeface="Lato Bold Bold"/>
                <a:sym typeface="Lato Bold Bold"/>
              </a:rPr>
              <a:t>Global Expansion Opportunities</a:t>
            </a:r>
            <a:r>
              <a:rPr lang="en-US" sz="2799" b="1">
                <a:solidFill>
                  <a:srgbClr val="FFFFFF"/>
                </a:solidFill>
                <a:latin typeface="Lato Bold Bold"/>
                <a:ea typeface="Lato Bold Bold"/>
                <a:cs typeface="Lato Bold Bold"/>
                <a:sym typeface="Lato Bold Bold"/>
              </a:rPr>
              <a:t> : </a:t>
            </a:r>
            <a:r>
              <a:rPr lang="en-US" sz="2799">
                <a:solidFill>
                  <a:srgbClr val="FFFFFF"/>
                </a:solidFill>
                <a:latin typeface="Lato Bold"/>
                <a:ea typeface="Lato Bold"/>
                <a:cs typeface="Lato Bold"/>
                <a:sym typeface="Lato Bold"/>
              </a:rPr>
              <a:t>While certain countries and cities have a high concentration of restaurants, there are untapped regions with potenial for growth. By analyzing market saturation and customer demand, Zomato and restaurant owners can strategically expand into high-growth regions and understand areas.</a:t>
            </a:r>
          </a:p>
        </p:txBody>
      </p:sp>
      <p:sp>
        <p:nvSpPr>
          <p:cNvPr id="13" name="TextBox 13"/>
          <p:cNvSpPr txBox="1"/>
          <p:nvPr/>
        </p:nvSpPr>
        <p:spPr>
          <a:xfrm>
            <a:off x="693980" y="5276850"/>
            <a:ext cx="17594020" cy="2472055"/>
          </a:xfrm>
          <a:prstGeom prst="rect">
            <a:avLst/>
          </a:prstGeom>
        </p:spPr>
        <p:txBody>
          <a:bodyPr lIns="0" tIns="0" rIns="0" bIns="0" rtlCol="0" anchor="t">
            <a:spAutoFit/>
          </a:bodyPr>
          <a:lstStyle/>
          <a:p>
            <a:pPr algn="l">
              <a:lnSpc>
                <a:spcPts val="3919"/>
              </a:lnSpc>
              <a:spcBef>
                <a:spcPct val="0"/>
              </a:spcBef>
            </a:pPr>
            <a:r>
              <a:rPr lang="en-US" sz="2799" b="1">
                <a:solidFill>
                  <a:srgbClr val="FFFFFF"/>
                </a:solidFill>
                <a:latin typeface="Lato Bold Bold"/>
                <a:ea typeface="Lato Bold Bold"/>
                <a:cs typeface="Lato Bold Bold"/>
                <a:sym typeface="Lato Bold Bold"/>
              </a:rPr>
              <a:t>2.</a:t>
            </a:r>
            <a:r>
              <a:rPr lang="en-US" sz="2799" b="1" u="sng">
                <a:solidFill>
                  <a:srgbClr val="FFFFFF"/>
                </a:solidFill>
                <a:latin typeface="Lato Bold Bold"/>
                <a:ea typeface="Lato Bold Bold"/>
                <a:cs typeface="Lato Bold Bold"/>
                <a:sym typeface="Lato Bold Bold"/>
              </a:rPr>
              <a:t>Customer Preferences and Service Offerings</a:t>
            </a:r>
            <a:r>
              <a:rPr lang="en-US" sz="2799" b="1">
                <a:solidFill>
                  <a:srgbClr val="FFFFFF"/>
                </a:solidFill>
                <a:latin typeface="Lato Bold Bold"/>
                <a:ea typeface="Lato Bold Bold"/>
                <a:cs typeface="Lato Bold Bold"/>
                <a:sym typeface="Lato Bold Bold"/>
              </a:rPr>
              <a:t> : </a:t>
            </a:r>
            <a:r>
              <a:rPr lang="en-US" sz="2799">
                <a:solidFill>
                  <a:srgbClr val="FFFFFF"/>
                </a:solidFill>
                <a:latin typeface="Lato Bold"/>
                <a:ea typeface="Lato Bold"/>
                <a:cs typeface="Lato Bold"/>
                <a:sym typeface="Lato Bold"/>
              </a:rPr>
              <a:t>The data reveals the growing impotance of online delivery services as a primary driver of business for many restaurants. The convenience factor of online ordering, especially in urban areas, has shifted consumer behavior. Restaurants offering table booking cater to a niche of customer looking for an enhanced, in-restaurant experience, but the overall trend favors delivery for fast, casual dining.</a:t>
            </a:r>
          </a:p>
        </p:txBody>
      </p:sp>
      <p:sp>
        <p:nvSpPr>
          <p:cNvPr id="14" name="TextBox 14"/>
          <p:cNvSpPr txBox="1"/>
          <p:nvPr/>
        </p:nvSpPr>
        <p:spPr>
          <a:xfrm>
            <a:off x="693980" y="7891780"/>
            <a:ext cx="17594020" cy="1526541"/>
          </a:xfrm>
          <a:prstGeom prst="rect">
            <a:avLst/>
          </a:prstGeom>
        </p:spPr>
        <p:txBody>
          <a:bodyPr lIns="0" tIns="0" rIns="0" bIns="0" rtlCol="0" anchor="t">
            <a:spAutoFit/>
          </a:bodyPr>
          <a:lstStyle/>
          <a:p>
            <a:pPr algn="l">
              <a:lnSpc>
                <a:spcPts val="4059"/>
              </a:lnSpc>
              <a:spcBef>
                <a:spcPct val="0"/>
              </a:spcBef>
            </a:pPr>
            <a:r>
              <a:rPr lang="en-US" sz="2899" b="1">
                <a:solidFill>
                  <a:srgbClr val="FFFFFF"/>
                </a:solidFill>
                <a:latin typeface="Lato Bold Bold"/>
                <a:ea typeface="Lato Bold Bold"/>
                <a:cs typeface="Lato Bold Bold"/>
                <a:sym typeface="Lato Bold Bold"/>
              </a:rPr>
              <a:t>3.</a:t>
            </a:r>
            <a:r>
              <a:rPr lang="en-US" sz="2899" b="1" u="sng">
                <a:solidFill>
                  <a:srgbClr val="FFFFFF"/>
                </a:solidFill>
                <a:latin typeface="Lato Bold Bold"/>
                <a:ea typeface="Lato Bold Bold"/>
                <a:cs typeface="Lato Bold Bold"/>
                <a:sym typeface="Lato Bold Bold"/>
              </a:rPr>
              <a:t>Performance Based on Ratings</a:t>
            </a:r>
            <a:r>
              <a:rPr lang="en-US" sz="2899" b="1">
                <a:solidFill>
                  <a:srgbClr val="FFFFFF"/>
                </a:solidFill>
                <a:latin typeface="Lato Bold Bold"/>
                <a:ea typeface="Lato Bold Bold"/>
                <a:cs typeface="Lato Bold Bold"/>
                <a:sym typeface="Lato Bold Bold"/>
              </a:rPr>
              <a:t> : </a:t>
            </a:r>
            <a:r>
              <a:rPr lang="en-US" sz="2899">
                <a:solidFill>
                  <a:srgbClr val="FFFFFF"/>
                </a:solidFill>
                <a:latin typeface="Lato Bold"/>
                <a:ea typeface="Lato Bold"/>
                <a:cs typeface="Lato Bold"/>
                <a:sym typeface="Lato Bold"/>
              </a:rPr>
              <a:t>Higher- rated restaurants tend to benefits from more customer enagement and loyalty. This indicate the impotance of focusing on customer satisfaction, service, quality, and consistent food experience to drive up ratings and reviews, which, in turn, attract more customers.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4980"/>
            <a:ext cx="18728694" cy="1252959"/>
            <a:chOff x="0" y="0"/>
            <a:chExt cx="4932660" cy="329997"/>
          </a:xfrm>
        </p:grpSpPr>
        <p:sp>
          <p:nvSpPr>
            <p:cNvPr id="3" name="Freeform 3"/>
            <p:cNvSpPr/>
            <p:nvPr/>
          </p:nvSpPr>
          <p:spPr>
            <a:xfrm>
              <a:off x="0" y="0"/>
              <a:ext cx="4932660" cy="329997"/>
            </a:xfrm>
            <a:custGeom>
              <a:avLst/>
              <a:gdLst/>
              <a:ahLst/>
              <a:cxnLst/>
              <a:rect l="l" t="t" r="r" b="b"/>
              <a:pathLst>
                <a:path w="4932660" h="329997">
                  <a:moveTo>
                    <a:pt x="0" y="0"/>
                  </a:moveTo>
                  <a:lnTo>
                    <a:pt x="4932660" y="0"/>
                  </a:lnTo>
                  <a:lnTo>
                    <a:pt x="4932660" y="329997"/>
                  </a:lnTo>
                  <a:lnTo>
                    <a:pt x="0" y="329997"/>
                  </a:lnTo>
                  <a:close/>
                </a:path>
              </a:pathLst>
            </a:custGeom>
            <a:solidFill>
              <a:srgbClr val="F00322"/>
            </a:solidFill>
          </p:spPr>
        </p:sp>
        <p:sp>
          <p:nvSpPr>
            <p:cNvPr id="4" name="TextBox 4"/>
            <p:cNvSpPr txBox="1"/>
            <p:nvPr/>
          </p:nvSpPr>
          <p:spPr>
            <a:xfrm>
              <a:off x="0" y="-38100"/>
              <a:ext cx="4932660" cy="368097"/>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4133850" y="138112"/>
            <a:ext cx="10020300" cy="866775"/>
          </a:xfrm>
          <a:prstGeom prst="rect">
            <a:avLst/>
          </a:prstGeom>
        </p:spPr>
        <p:txBody>
          <a:bodyPr lIns="0" tIns="0" rIns="0" bIns="0" rtlCol="0" anchor="t">
            <a:spAutoFit/>
          </a:bodyPr>
          <a:lstStyle/>
          <a:p>
            <a:pPr marL="0" lvl="0" indent="0" algn="ctr">
              <a:lnSpc>
                <a:spcPts val="6840"/>
              </a:lnSpc>
              <a:spcBef>
                <a:spcPct val="0"/>
              </a:spcBef>
            </a:pPr>
            <a:r>
              <a:rPr lang="en-US" sz="5700" b="1">
                <a:solidFill>
                  <a:srgbClr val="FFFFFF"/>
                </a:solidFill>
                <a:latin typeface="Lato Bold Bold"/>
                <a:ea typeface="Lato Bold Bold"/>
                <a:cs typeface="Lato Bold Bold"/>
                <a:sym typeface="Lato Bold Bold"/>
              </a:rPr>
              <a:t>Recommendations</a:t>
            </a:r>
          </a:p>
        </p:txBody>
      </p:sp>
      <p:sp>
        <p:nvSpPr>
          <p:cNvPr id="6" name="Freeform 6" descr="a halftone dot pattern"/>
          <p:cNvSpPr/>
          <p:nvPr/>
        </p:nvSpPr>
        <p:spPr>
          <a:xfrm rot="7094730">
            <a:off x="13399362" y="6848091"/>
            <a:ext cx="8243549" cy="7314276"/>
          </a:xfrm>
          <a:custGeom>
            <a:avLst/>
            <a:gdLst/>
            <a:ahLst/>
            <a:cxnLst/>
            <a:rect l="l" t="t" r="r" b="b"/>
            <a:pathLst>
              <a:path w="8243549" h="7314276">
                <a:moveTo>
                  <a:pt x="0" y="0"/>
                </a:moveTo>
                <a:lnTo>
                  <a:pt x="8243549" y="0"/>
                </a:lnTo>
                <a:lnTo>
                  <a:pt x="8243549" y="7314275"/>
                </a:lnTo>
                <a:lnTo>
                  <a:pt x="0" y="7314275"/>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descr="a halftone dot pattern"/>
          <p:cNvSpPr/>
          <p:nvPr/>
        </p:nvSpPr>
        <p:spPr>
          <a:xfrm rot="7094730">
            <a:off x="-3987580" y="-586502"/>
            <a:ext cx="8243549" cy="7314276"/>
          </a:xfrm>
          <a:custGeom>
            <a:avLst/>
            <a:gdLst/>
            <a:ahLst/>
            <a:cxnLst/>
            <a:rect l="l" t="t" r="r" b="b"/>
            <a:pathLst>
              <a:path w="8243549" h="7314276">
                <a:moveTo>
                  <a:pt x="0" y="0"/>
                </a:moveTo>
                <a:lnTo>
                  <a:pt x="8243548" y="0"/>
                </a:lnTo>
                <a:lnTo>
                  <a:pt x="8243548" y="7314275"/>
                </a:lnTo>
                <a:lnTo>
                  <a:pt x="0" y="7314275"/>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8" name="Freeform 8"/>
          <p:cNvSpPr/>
          <p:nvPr/>
        </p:nvSpPr>
        <p:spPr>
          <a:xfrm>
            <a:off x="12495431" y="2251499"/>
            <a:ext cx="3606523" cy="4114800"/>
          </a:xfrm>
          <a:custGeom>
            <a:avLst/>
            <a:gdLst/>
            <a:ahLst/>
            <a:cxnLst/>
            <a:rect l="l" t="t" r="r" b="b"/>
            <a:pathLst>
              <a:path w="3606523" h="4114800">
                <a:moveTo>
                  <a:pt x="0" y="0"/>
                </a:moveTo>
                <a:lnTo>
                  <a:pt x="3606523" y="0"/>
                </a:lnTo>
                <a:lnTo>
                  <a:pt x="36065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FFFFFF"/>
                </a:solidFill>
                <a:latin typeface="Lato Bold Bold"/>
                <a:ea typeface="Lato Bold Bold"/>
                <a:cs typeface="Lato Bold Bold"/>
                <a:sym typeface="Lato Bold Bold"/>
              </a:rPr>
              <a:t>Page 13 of 15</a:t>
            </a:r>
          </a:p>
        </p:txBody>
      </p:sp>
      <p:sp>
        <p:nvSpPr>
          <p:cNvPr id="10" name="TextBox 10"/>
          <p:cNvSpPr txBox="1"/>
          <p:nvPr/>
        </p:nvSpPr>
        <p:spPr>
          <a:xfrm>
            <a:off x="582406" y="1333910"/>
            <a:ext cx="6481050" cy="1736725"/>
          </a:xfrm>
          <a:prstGeom prst="rect">
            <a:avLst/>
          </a:prstGeom>
        </p:spPr>
        <p:txBody>
          <a:bodyPr lIns="0" tIns="0" rIns="0" bIns="0" rtlCol="0" anchor="t">
            <a:spAutoFit/>
          </a:bodyPr>
          <a:lstStyle/>
          <a:p>
            <a:pPr marL="539748" lvl="1" indent="-269874" algn="just">
              <a:lnSpc>
                <a:spcPts val="3499"/>
              </a:lnSpc>
              <a:buAutoNum type="arabicPeriod"/>
            </a:pPr>
            <a:r>
              <a:rPr lang="en-US" sz="2499" b="1">
                <a:solidFill>
                  <a:srgbClr val="000000"/>
                </a:solidFill>
                <a:latin typeface="Lato Bold Bold"/>
                <a:ea typeface="Lato Bold Bold"/>
                <a:cs typeface="Lato Bold Bold"/>
                <a:sym typeface="Lato Bold Bold"/>
              </a:rPr>
              <a:t>Number of restaurants by Country</a:t>
            </a:r>
          </a:p>
          <a:p>
            <a:pPr marL="539748" lvl="1" indent="-269874" algn="just">
              <a:lnSpc>
                <a:spcPts val="3499"/>
              </a:lnSpc>
              <a:buFont typeface="Arial"/>
              <a:buChar char="•"/>
            </a:pPr>
            <a:r>
              <a:rPr lang="en-US" sz="2499">
                <a:solidFill>
                  <a:srgbClr val="000000"/>
                </a:solidFill>
                <a:latin typeface="Lato Bold"/>
                <a:ea typeface="Lato Bold"/>
                <a:cs typeface="Lato Bold"/>
                <a:sym typeface="Lato Bold"/>
              </a:rPr>
              <a:t>Expand in High-Growth Countries </a:t>
            </a:r>
          </a:p>
          <a:p>
            <a:pPr marL="539748" lvl="1" indent="-269874" algn="just">
              <a:lnSpc>
                <a:spcPts val="3499"/>
              </a:lnSpc>
              <a:buFont typeface="Arial"/>
              <a:buChar char="•"/>
            </a:pPr>
            <a:r>
              <a:rPr lang="en-US" sz="2499">
                <a:solidFill>
                  <a:srgbClr val="000000"/>
                </a:solidFill>
                <a:latin typeface="Lato Bold"/>
                <a:ea typeface="Lato Bold"/>
                <a:cs typeface="Lato Bold"/>
                <a:sym typeface="Lato Bold"/>
              </a:rPr>
              <a:t>Target Local Preferences</a:t>
            </a:r>
          </a:p>
          <a:p>
            <a:pPr marL="539748" lvl="1" indent="-269874" algn="just">
              <a:lnSpc>
                <a:spcPts val="3499"/>
              </a:lnSpc>
              <a:buFont typeface="Arial"/>
              <a:buChar char="•"/>
            </a:pPr>
            <a:r>
              <a:rPr lang="en-US" sz="2499">
                <a:solidFill>
                  <a:srgbClr val="000000"/>
                </a:solidFill>
                <a:latin typeface="Lato Bold"/>
                <a:ea typeface="Lato Bold"/>
                <a:cs typeface="Lato Bold"/>
                <a:sym typeface="Lato Bold"/>
              </a:rPr>
              <a:t>Evaluate Competition </a:t>
            </a:r>
          </a:p>
        </p:txBody>
      </p:sp>
      <p:sp>
        <p:nvSpPr>
          <p:cNvPr id="11" name="TextBox 11"/>
          <p:cNvSpPr txBox="1"/>
          <p:nvPr/>
        </p:nvSpPr>
        <p:spPr>
          <a:xfrm>
            <a:off x="733357" y="3404011"/>
            <a:ext cx="6330099" cy="1736739"/>
          </a:xfrm>
          <a:prstGeom prst="rect">
            <a:avLst/>
          </a:prstGeom>
        </p:spPr>
        <p:txBody>
          <a:bodyPr lIns="0" tIns="0" rIns="0" bIns="0" rtlCol="0" anchor="t">
            <a:spAutoFit/>
          </a:bodyPr>
          <a:lstStyle/>
          <a:p>
            <a:pPr algn="l">
              <a:lnSpc>
                <a:spcPts val="3499"/>
              </a:lnSpc>
            </a:pPr>
            <a:r>
              <a:rPr lang="en-US" sz="2499" b="1">
                <a:solidFill>
                  <a:srgbClr val="000000"/>
                </a:solidFill>
                <a:latin typeface="Lato Bold Bold"/>
                <a:ea typeface="Lato Bold Bold"/>
                <a:cs typeface="Lato Bold Bold"/>
                <a:sym typeface="Lato Bold Bold"/>
              </a:rPr>
              <a:t>2. Count of Restaurants by Rating</a:t>
            </a:r>
          </a:p>
          <a:p>
            <a:pPr marL="539634" lvl="1" indent="-269817" algn="l">
              <a:lnSpc>
                <a:spcPts val="3499"/>
              </a:lnSpc>
              <a:buFont typeface="Arial"/>
              <a:buChar char="•"/>
            </a:pPr>
            <a:r>
              <a:rPr lang="en-US" sz="2499">
                <a:solidFill>
                  <a:srgbClr val="000000"/>
                </a:solidFill>
                <a:latin typeface="Lato Bold"/>
                <a:ea typeface="Lato Bold"/>
                <a:cs typeface="Lato Bold"/>
                <a:sym typeface="Lato Bold"/>
              </a:rPr>
              <a:t>Improve Customer Experience</a:t>
            </a:r>
          </a:p>
          <a:p>
            <a:pPr marL="539634" lvl="1" indent="-269817" algn="l">
              <a:lnSpc>
                <a:spcPts val="3499"/>
              </a:lnSpc>
              <a:buFont typeface="Arial"/>
              <a:buChar char="•"/>
            </a:pPr>
            <a:r>
              <a:rPr lang="en-US" sz="2499">
                <a:solidFill>
                  <a:srgbClr val="000000"/>
                </a:solidFill>
                <a:latin typeface="Lato Bold"/>
                <a:ea typeface="Lato Bold"/>
                <a:cs typeface="Lato Bold"/>
                <a:sym typeface="Lato Bold"/>
              </a:rPr>
              <a:t>Encourage Reviews</a:t>
            </a:r>
          </a:p>
          <a:p>
            <a:pPr marL="539634" lvl="1" indent="-269817" algn="l">
              <a:lnSpc>
                <a:spcPts val="3499"/>
              </a:lnSpc>
              <a:buFont typeface="Arial"/>
              <a:buChar char="•"/>
            </a:pPr>
            <a:r>
              <a:rPr lang="en-US" sz="2499">
                <a:solidFill>
                  <a:srgbClr val="000000"/>
                </a:solidFill>
                <a:latin typeface="Lato Bold"/>
                <a:ea typeface="Lato Bold"/>
                <a:cs typeface="Lato Bold"/>
                <a:sym typeface="Lato Bold"/>
              </a:rPr>
              <a:t>Monitor and Respond to reviews </a:t>
            </a:r>
          </a:p>
        </p:txBody>
      </p:sp>
      <p:sp>
        <p:nvSpPr>
          <p:cNvPr id="12" name="TextBox 12"/>
          <p:cNvSpPr txBox="1"/>
          <p:nvPr/>
        </p:nvSpPr>
        <p:spPr>
          <a:xfrm>
            <a:off x="628344" y="5474124"/>
            <a:ext cx="9111972" cy="1736725"/>
          </a:xfrm>
          <a:prstGeom prst="rect">
            <a:avLst/>
          </a:prstGeom>
        </p:spPr>
        <p:txBody>
          <a:bodyPr lIns="0" tIns="0" rIns="0" bIns="0" rtlCol="0" anchor="t">
            <a:spAutoFit/>
          </a:bodyPr>
          <a:lstStyle/>
          <a:p>
            <a:pPr algn="ctr">
              <a:lnSpc>
                <a:spcPts val="3499"/>
              </a:lnSpc>
            </a:pPr>
            <a:r>
              <a:rPr lang="en-US" sz="2499">
                <a:solidFill>
                  <a:srgbClr val="000000"/>
                </a:solidFill>
                <a:latin typeface="Lato Bold"/>
                <a:ea typeface="Lato Bold"/>
                <a:cs typeface="Lato Bold"/>
                <a:sym typeface="Lato Bold"/>
              </a:rPr>
              <a:t>3.</a:t>
            </a:r>
            <a:r>
              <a:rPr lang="en-US" sz="2499" b="1">
                <a:solidFill>
                  <a:srgbClr val="000000"/>
                </a:solidFill>
                <a:latin typeface="Lato Bold Bold"/>
                <a:ea typeface="Lato Bold Bold"/>
                <a:cs typeface="Lato Bold Bold"/>
                <a:sym typeface="Lato Bold Bold"/>
              </a:rPr>
              <a:t> Number of Restaurants by Opening year, Month, and Quarter</a:t>
            </a:r>
          </a:p>
          <a:p>
            <a:pPr marL="539748" lvl="1" indent="-269874" algn="l">
              <a:lnSpc>
                <a:spcPts val="3499"/>
              </a:lnSpc>
              <a:buFont typeface="Arial"/>
              <a:buChar char="•"/>
            </a:pPr>
            <a:r>
              <a:rPr lang="en-US" sz="2499">
                <a:solidFill>
                  <a:srgbClr val="000000"/>
                </a:solidFill>
                <a:latin typeface="Lato Bold"/>
                <a:ea typeface="Lato Bold"/>
                <a:cs typeface="Lato Bold"/>
                <a:sym typeface="Lato Bold"/>
              </a:rPr>
              <a:t>Focus on Seasonality Trends</a:t>
            </a:r>
          </a:p>
          <a:p>
            <a:pPr marL="539748" lvl="1" indent="-269874" algn="l">
              <a:lnSpc>
                <a:spcPts val="3499"/>
              </a:lnSpc>
              <a:buFont typeface="Arial"/>
              <a:buChar char="•"/>
            </a:pPr>
            <a:r>
              <a:rPr lang="en-US" sz="2499">
                <a:solidFill>
                  <a:srgbClr val="000000"/>
                </a:solidFill>
                <a:latin typeface="Lato Bold"/>
                <a:ea typeface="Lato Bold"/>
                <a:cs typeface="Lato Bold"/>
                <a:sym typeface="Lato Bold"/>
              </a:rPr>
              <a:t>Continues Innovation </a:t>
            </a:r>
          </a:p>
          <a:p>
            <a:pPr marL="539748" lvl="1" indent="-269874" algn="l">
              <a:lnSpc>
                <a:spcPts val="3499"/>
              </a:lnSpc>
              <a:buFont typeface="Arial"/>
              <a:buChar char="•"/>
            </a:pPr>
            <a:r>
              <a:rPr lang="en-US" sz="2499">
                <a:solidFill>
                  <a:srgbClr val="000000"/>
                </a:solidFill>
                <a:latin typeface="Lato Bold"/>
                <a:ea typeface="Lato Bold"/>
                <a:cs typeface="Lato Bold"/>
                <a:sym typeface="Lato Bold"/>
              </a:rPr>
              <a:t>Plan Operational Resources </a:t>
            </a:r>
          </a:p>
        </p:txBody>
      </p:sp>
      <p:sp>
        <p:nvSpPr>
          <p:cNvPr id="13" name="TextBox 13"/>
          <p:cNvSpPr txBox="1"/>
          <p:nvPr/>
        </p:nvSpPr>
        <p:spPr>
          <a:xfrm>
            <a:off x="733357" y="7544224"/>
            <a:ext cx="7724894" cy="1736725"/>
          </a:xfrm>
          <a:prstGeom prst="rect">
            <a:avLst/>
          </a:prstGeom>
        </p:spPr>
        <p:txBody>
          <a:bodyPr lIns="0" tIns="0" rIns="0" bIns="0" rtlCol="0" anchor="t">
            <a:spAutoFit/>
          </a:bodyPr>
          <a:lstStyle/>
          <a:p>
            <a:pPr algn="ctr">
              <a:lnSpc>
                <a:spcPts val="3499"/>
              </a:lnSpc>
            </a:pPr>
            <a:r>
              <a:rPr lang="en-US" sz="2499" b="1">
                <a:solidFill>
                  <a:srgbClr val="000000"/>
                </a:solidFill>
                <a:latin typeface="Lato Bold Bold"/>
                <a:ea typeface="Lato Bold Bold"/>
                <a:cs typeface="Lato Bold Bold"/>
                <a:sym typeface="Lato Bold Bold"/>
              </a:rPr>
              <a:t>4. Restaurant Bucket Analysis Based on Average Price</a:t>
            </a:r>
          </a:p>
          <a:p>
            <a:pPr marL="539748" lvl="1" indent="-269874" algn="l">
              <a:lnSpc>
                <a:spcPts val="3499"/>
              </a:lnSpc>
              <a:buFont typeface="Arial"/>
              <a:buChar char="•"/>
            </a:pPr>
            <a:r>
              <a:rPr lang="en-US" sz="2499">
                <a:solidFill>
                  <a:srgbClr val="000000"/>
                </a:solidFill>
                <a:latin typeface="Lato Bold"/>
                <a:ea typeface="Lato Bold"/>
                <a:cs typeface="Lato Bold"/>
                <a:sym typeface="Lato Bold"/>
              </a:rPr>
              <a:t>Diversity Pricing Strategy</a:t>
            </a:r>
          </a:p>
          <a:p>
            <a:pPr marL="539748" lvl="1" indent="-269874" algn="l">
              <a:lnSpc>
                <a:spcPts val="3499"/>
              </a:lnSpc>
              <a:buFont typeface="Arial"/>
              <a:buChar char="•"/>
            </a:pPr>
            <a:r>
              <a:rPr lang="en-US" sz="2499">
                <a:solidFill>
                  <a:srgbClr val="000000"/>
                </a:solidFill>
                <a:latin typeface="Lato Bold"/>
                <a:ea typeface="Lato Bold"/>
                <a:cs typeface="Lato Bold"/>
                <a:sym typeface="Lato Bold"/>
              </a:rPr>
              <a:t>Marketing Strategies Based on a Bucket</a:t>
            </a:r>
          </a:p>
          <a:p>
            <a:pPr marL="539748" lvl="1" indent="-269874" algn="l">
              <a:lnSpc>
                <a:spcPts val="3499"/>
              </a:lnSpc>
              <a:buFont typeface="Arial"/>
              <a:buChar char="•"/>
            </a:pPr>
            <a:r>
              <a:rPr lang="en-US" sz="2499">
                <a:solidFill>
                  <a:srgbClr val="000000"/>
                </a:solidFill>
                <a:latin typeface="Lato Bold"/>
                <a:ea typeface="Lato Bold"/>
                <a:cs typeface="Lato Bold"/>
                <a:sym typeface="Lato Bold"/>
              </a:rPr>
              <a:t>Bdjust Offerings by Region.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D031C"/>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166464" y="-514350"/>
            <a:ext cx="7673587" cy="12363450"/>
          </a:xfrm>
          <a:prstGeom prst="rect">
            <a:avLst/>
          </a:prstGeom>
          <a:solidFill>
            <a:srgbClr val="FFFFFF"/>
          </a:solidFill>
        </p:spPr>
      </p:sp>
      <p:sp>
        <p:nvSpPr>
          <p:cNvPr id="3" name="Freeform 3" descr="a hexagon logo"/>
          <p:cNvSpPr/>
          <p:nvPr/>
        </p:nvSpPr>
        <p:spPr>
          <a:xfrm>
            <a:off x="8542396" y="1028700"/>
            <a:ext cx="919531" cy="1062484"/>
          </a:xfrm>
          <a:custGeom>
            <a:avLst/>
            <a:gdLst/>
            <a:ahLst/>
            <a:cxnLst/>
            <a:rect l="l" t="t" r="r" b="b"/>
            <a:pathLst>
              <a:path w="919531" h="1062484">
                <a:moveTo>
                  <a:pt x="0" y="0"/>
                </a:moveTo>
                <a:lnTo>
                  <a:pt x="919531" y="0"/>
                </a:lnTo>
                <a:lnTo>
                  <a:pt x="919531" y="1062484"/>
                </a:lnTo>
                <a:lnTo>
                  <a:pt x="0" y="10624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4424981"/>
            <a:ext cx="5226651" cy="4114800"/>
          </a:xfrm>
          <a:custGeom>
            <a:avLst/>
            <a:gdLst/>
            <a:ahLst/>
            <a:cxnLst/>
            <a:rect l="l" t="t" r="r" b="b"/>
            <a:pathLst>
              <a:path w="5226651" h="4114800">
                <a:moveTo>
                  <a:pt x="0" y="0"/>
                </a:moveTo>
                <a:lnTo>
                  <a:pt x="5226651" y="0"/>
                </a:lnTo>
                <a:lnTo>
                  <a:pt x="52266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028700" y="830401"/>
            <a:ext cx="5390318" cy="3002897"/>
            <a:chOff x="0" y="0"/>
            <a:chExt cx="7187091" cy="4003863"/>
          </a:xfrm>
        </p:grpSpPr>
        <p:sp>
          <p:nvSpPr>
            <p:cNvPr id="6" name="TextBox 6"/>
            <p:cNvSpPr txBox="1"/>
            <p:nvPr/>
          </p:nvSpPr>
          <p:spPr>
            <a:xfrm>
              <a:off x="0" y="3248848"/>
              <a:ext cx="7187091" cy="755015"/>
            </a:xfrm>
            <a:prstGeom prst="rect">
              <a:avLst/>
            </a:prstGeom>
          </p:spPr>
          <p:txBody>
            <a:bodyPr lIns="0" tIns="0" rIns="0" bIns="0" rtlCol="0" anchor="t">
              <a:spAutoFit/>
            </a:bodyPr>
            <a:lstStyle/>
            <a:p>
              <a:pPr algn="l">
                <a:lnSpc>
                  <a:spcPts val="4800"/>
                </a:lnSpc>
              </a:pPr>
              <a:endParaRPr/>
            </a:p>
          </p:txBody>
        </p:sp>
        <p:sp>
          <p:nvSpPr>
            <p:cNvPr id="7" name="TextBox 7"/>
            <p:cNvSpPr txBox="1"/>
            <p:nvPr/>
          </p:nvSpPr>
          <p:spPr>
            <a:xfrm>
              <a:off x="0" y="0"/>
              <a:ext cx="7187091" cy="2667000"/>
            </a:xfrm>
            <a:prstGeom prst="rect">
              <a:avLst/>
            </a:prstGeom>
          </p:spPr>
          <p:txBody>
            <a:bodyPr lIns="0" tIns="0" rIns="0" bIns="0" rtlCol="0" anchor="t">
              <a:spAutoFit/>
            </a:bodyPr>
            <a:lstStyle/>
            <a:p>
              <a:pPr algn="l">
                <a:lnSpc>
                  <a:spcPts val="7920"/>
                </a:lnSpc>
              </a:pPr>
              <a:r>
                <a:rPr lang="en-US" sz="6600" b="1">
                  <a:solidFill>
                    <a:srgbClr val="1E2740"/>
                  </a:solidFill>
                  <a:latin typeface="Lato Bold Bold"/>
                  <a:ea typeface="Lato Bold Bold"/>
                  <a:cs typeface="Lato Bold Bold"/>
                  <a:sym typeface="Lato Bold Bold"/>
                </a:rPr>
                <a:t>Our Team Members </a:t>
              </a:r>
            </a:p>
          </p:txBody>
        </p:sp>
      </p:grpSp>
      <p:sp>
        <p:nvSpPr>
          <p:cNvPr id="8" name="TextBox 8"/>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FFFFFF"/>
                </a:solidFill>
                <a:latin typeface="Lato Bold Bold"/>
                <a:ea typeface="Lato Bold Bold"/>
                <a:cs typeface="Lato Bold Bold"/>
                <a:sym typeface="Lato Bold Bold"/>
              </a:rPr>
              <a:t>Page 14 of 15</a:t>
            </a:r>
          </a:p>
        </p:txBody>
      </p:sp>
      <p:grpSp>
        <p:nvGrpSpPr>
          <p:cNvPr id="9" name="Group 9"/>
          <p:cNvGrpSpPr/>
          <p:nvPr/>
        </p:nvGrpSpPr>
        <p:grpSpPr>
          <a:xfrm>
            <a:off x="8322306" y="3774201"/>
            <a:ext cx="17966439" cy="13871088"/>
            <a:chOff x="0" y="952701"/>
            <a:chExt cx="23955252" cy="18494784"/>
          </a:xfrm>
        </p:grpSpPr>
        <p:sp>
          <p:nvSpPr>
            <p:cNvPr id="10" name="Freeform 10" descr="a black and white polka dot pattern"/>
            <p:cNvSpPr/>
            <p:nvPr/>
          </p:nvSpPr>
          <p:spPr>
            <a:xfrm rot="-8770953">
              <a:off x="8634613" y="2860179"/>
              <a:ext cx="15320639" cy="16587306"/>
            </a:xfrm>
            <a:custGeom>
              <a:avLst/>
              <a:gdLst/>
              <a:ahLst/>
              <a:cxnLst/>
              <a:rect l="l" t="t" r="r" b="b"/>
              <a:pathLst>
                <a:path w="15320639" h="16587306">
                  <a:moveTo>
                    <a:pt x="0" y="0"/>
                  </a:moveTo>
                  <a:lnTo>
                    <a:pt x="15320639" y="0"/>
                  </a:lnTo>
                  <a:lnTo>
                    <a:pt x="15320639" y="16587306"/>
                  </a:lnTo>
                  <a:lnTo>
                    <a:pt x="0" y="16587306"/>
                  </a:lnTo>
                  <a:lnTo>
                    <a:pt x="0" y="0"/>
                  </a:lnTo>
                  <a:close/>
                </a:path>
              </a:pathLst>
            </a:custGeom>
            <a:blipFill>
              <a:blip r:embed="rId6">
                <a:alphaModFix amt="15000"/>
              </a:blip>
              <a:stretch>
                <a:fillRect/>
              </a:stretch>
            </a:blipFill>
          </p:spPr>
        </p:sp>
        <p:sp>
          <p:nvSpPr>
            <p:cNvPr id="11" name="TextBox 11"/>
            <p:cNvSpPr txBox="1"/>
            <p:nvPr/>
          </p:nvSpPr>
          <p:spPr>
            <a:xfrm>
              <a:off x="156257" y="952701"/>
              <a:ext cx="3872071" cy="707603"/>
            </a:xfrm>
            <a:prstGeom prst="rect">
              <a:avLst/>
            </a:prstGeom>
          </p:spPr>
          <p:txBody>
            <a:bodyPr lIns="0" tIns="0" rIns="0" bIns="0" rtlCol="0" anchor="t">
              <a:spAutoFit/>
            </a:bodyPr>
            <a:lstStyle/>
            <a:p>
              <a:pPr algn="ctr">
                <a:lnSpc>
                  <a:spcPts val="4479"/>
                </a:lnSpc>
                <a:spcBef>
                  <a:spcPct val="0"/>
                </a:spcBef>
              </a:pPr>
              <a:r>
                <a:rPr lang="en-US" sz="3199" b="1" dirty="0">
                  <a:solidFill>
                    <a:srgbClr val="FFFFFF"/>
                  </a:solidFill>
                  <a:latin typeface="Lato Bold Bold"/>
                  <a:ea typeface="Lato Bold Bold"/>
                  <a:cs typeface="Lato Bold Bold"/>
                  <a:sym typeface="Lato Bold Bold"/>
                </a:rPr>
                <a:t>Mr. Shailesh BV</a:t>
              </a:r>
            </a:p>
          </p:txBody>
        </p:sp>
        <p:sp>
          <p:nvSpPr>
            <p:cNvPr id="12" name="TextBox 12"/>
            <p:cNvSpPr txBox="1"/>
            <p:nvPr/>
          </p:nvSpPr>
          <p:spPr>
            <a:xfrm>
              <a:off x="5565991" y="952701"/>
              <a:ext cx="6766540" cy="707603"/>
            </a:xfrm>
            <a:prstGeom prst="rect">
              <a:avLst/>
            </a:prstGeom>
          </p:spPr>
          <p:txBody>
            <a:bodyPr wrap="square" lIns="0" tIns="0" rIns="0" bIns="0" rtlCol="0" anchor="t">
              <a:spAutoFit/>
            </a:bodyPr>
            <a:lstStyle/>
            <a:p>
              <a:pPr algn="ctr">
                <a:lnSpc>
                  <a:spcPts val="4479"/>
                </a:lnSpc>
                <a:spcBef>
                  <a:spcPct val="0"/>
                </a:spcBef>
              </a:pPr>
              <a:r>
                <a:rPr lang="en-US" sz="3199" b="1" dirty="0">
                  <a:solidFill>
                    <a:srgbClr val="FFFFFF"/>
                  </a:solidFill>
                  <a:latin typeface="Lato Bold Bold"/>
                  <a:ea typeface="Lato Bold Bold"/>
                  <a:cs typeface="Lato Bold Bold"/>
                  <a:sym typeface="Lato Bold Bold"/>
                </a:rPr>
                <a:t>Mr. Sudhansu </a:t>
              </a:r>
              <a:r>
                <a:rPr lang="en-US" sz="3199" b="1" dirty="0" err="1">
                  <a:solidFill>
                    <a:srgbClr val="FFFFFF"/>
                  </a:solidFill>
                  <a:latin typeface="Lato Bold Bold"/>
                  <a:ea typeface="Lato Bold Bold"/>
                  <a:cs typeface="Lato Bold Bold"/>
                  <a:sym typeface="Lato Bold Bold"/>
                </a:rPr>
                <a:t>Moharana</a:t>
              </a:r>
              <a:endParaRPr lang="en-US" sz="3199" b="1" dirty="0">
                <a:solidFill>
                  <a:srgbClr val="FFFFFF"/>
                </a:solidFill>
                <a:latin typeface="Lato Bold Bold"/>
                <a:ea typeface="Lato Bold Bold"/>
                <a:cs typeface="Lato Bold Bold"/>
                <a:sym typeface="Lato Bold Bold"/>
              </a:endParaRPr>
            </a:p>
          </p:txBody>
        </p:sp>
        <p:sp>
          <p:nvSpPr>
            <p:cNvPr id="13" name="TextBox 13"/>
            <p:cNvSpPr txBox="1"/>
            <p:nvPr/>
          </p:nvSpPr>
          <p:spPr>
            <a:xfrm>
              <a:off x="0" y="2630204"/>
              <a:ext cx="5301933" cy="707603"/>
            </a:xfrm>
            <a:prstGeom prst="rect">
              <a:avLst/>
            </a:prstGeom>
          </p:spPr>
          <p:txBody>
            <a:bodyPr lIns="0" tIns="0" rIns="0" bIns="0" rtlCol="0" anchor="t">
              <a:spAutoFit/>
            </a:bodyPr>
            <a:lstStyle/>
            <a:p>
              <a:pPr algn="ctr">
                <a:lnSpc>
                  <a:spcPts val="4479"/>
                </a:lnSpc>
                <a:spcBef>
                  <a:spcPct val="0"/>
                </a:spcBef>
              </a:pPr>
              <a:r>
                <a:rPr lang="en-US" sz="3199" b="1">
                  <a:solidFill>
                    <a:srgbClr val="FFFFFF"/>
                  </a:solidFill>
                  <a:latin typeface="Lato Bold Bold"/>
                  <a:ea typeface="Lato Bold Bold"/>
                  <a:cs typeface="Lato Bold Bold"/>
                  <a:sym typeface="Lato Bold Bold"/>
                </a:rPr>
                <a:t>Ms. </a:t>
              </a:r>
              <a:r>
                <a:rPr lang="en-US" sz="3199" b="1" dirty="0">
                  <a:solidFill>
                    <a:srgbClr val="FFFFFF"/>
                  </a:solidFill>
                  <a:latin typeface="Lato Bold Bold"/>
                  <a:ea typeface="Lato Bold Bold"/>
                  <a:cs typeface="Lato Bold Bold"/>
                  <a:sym typeface="Lato Bold Bold"/>
                </a:rPr>
                <a:t>Pooja Deshmukh </a:t>
              </a:r>
            </a:p>
          </p:txBody>
        </p:sp>
        <p:sp>
          <p:nvSpPr>
            <p:cNvPr id="14" name="TextBox 14"/>
            <p:cNvSpPr txBox="1"/>
            <p:nvPr/>
          </p:nvSpPr>
          <p:spPr>
            <a:xfrm>
              <a:off x="5975033" y="2630204"/>
              <a:ext cx="5083810" cy="707603"/>
            </a:xfrm>
            <a:prstGeom prst="rect">
              <a:avLst/>
            </a:prstGeom>
          </p:spPr>
          <p:txBody>
            <a:bodyPr lIns="0" tIns="0" rIns="0" bIns="0" rtlCol="0" anchor="t">
              <a:spAutoFit/>
            </a:bodyPr>
            <a:lstStyle/>
            <a:p>
              <a:pPr algn="ctr">
                <a:lnSpc>
                  <a:spcPts val="4479"/>
                </a:lnSpc>
                <a:spcBef>
                  <a:spcPct val="0"/>
                </a:spcBef>
              </a:pPr>
              <a:r>
                <a:rPr lang="en-US" sz="3199" b="1">
                  <a:solidFill>
                    <a:srgbClr val="FFFFFF"/>
                  </a:solidFill>
                  <a:latin typeface="Lato Bold Bold"/>
                  <a:ea typeface="Lato Bold Bold"/>
                  <a:cs typeface="Lato Bold Bold"/>
                  <a:sym typeface="Lato Bold Bold"/>
                </a:rPr>
                <a:t>Ms. Rutuja Kalamkar</a:t>
              </a:r>
            </a:p>
          </p:txBody>
        </p:sp>
        <p:sp>
          <p:nvSpPr>
            <p:cNvPr id="15" name="TextBox 15"/>
            <p:cNvSpPr txBox="1"/>
            <p:nvPr/>
          </p:nvSpPr>
          <p:spPr>
            <a:xfrm>
              <a:off x="0" y="4312532"/>
              <a:ext cx="5011896" cy="707603"/>
            </a:xfrm>
            <a:prstGeom prst="rect">
              <a:avLst/>
            </a:prstGeom>
          </p:spPr>
          <p:txBody>
            <a:bodyPr lIns="0" tIns="0" rIns="0" bIns="0" rtlCol="0" anchor="t">
              <a:spAutoFit/>
            </a:bodyPr>
            <a:lstStyle/>
            <a:p>
              <a:pPr algn="ctr">
                <a:lnSpc>
                  <a:spcPts val="4479"/>
                </a:lnSpc>
                <a:spcBef>
                  <a:spcPct val="0"/>
                </a:spcBef>
              </a:pPr>
              <a:r>
                <a:rPr lang="en-US" sz="3199" b="1">
                  <a:solidFill>
                    <a:srgbClr val="FFFFFF"/>
                  </a:solidFill>
                  <a:latin typeface="Lato Bold Bold"/>
                  <a:ea typeface="Lato Bold Bold"/>
                  <a:cs typeface="Lato Bold Bold"/>
                  <a:sym typeface="Lato Bold Bold"/>
                </a:rPr>
                <a:t>Mr. Rishikesh Gopal </a:t>
              </a:r>
            </a:p>
          </p:txBody>
        </p:sp>
        <p:sp>
          <p:nvSpPr>
            <p:cNvPr id="16" name="TextBox 16"/>
            <p:cNvSpPr txBox="1"/>
            <p:nvPr/>
          </p:nvSpPr>
          <p:spPr>
            <a:xfrm>
              <a:off x="5769192" y="4312532"/>
              <a:ext cx="4162959" cy="707603"/>
            </a:xfrm>
            <a:prstGeom prst="rect">
              <a:avLst/>
            </a:prstGeom>
          </p:spPr>
          <p:txBody>
            <a:bodyPr wrap="square" lIns="0" tIns="0" rIns="0" bIns="0" rtlCol="0" anchor="t">
              <a:spAutoFit/>
            </a:bodyPr>
            <a:lstStyle/>
            <a:p>
              <a:pPr algn="ctr">
                <a:lnSpc>
                  <a:spcPts val="4479"/>
                </a:lnSpc>
                <a:spcBef>
                  <a:spcPct val="0"/>
                </a:spcBef>
              </a:pPr>
              <a:r>
                <a:rPr lang="en-US" sz="3199" b="1" dirty="0">
                  <a:solidFill>
                    <a:srgbClr val="FFFFFF"/>
                  </a:solidFill>
                  <a:latin typeface="Lato Bold Bold"/>
                  <a:ea typeface="Lato Bold Bold"/>
                  <a:cs typeface="Lato Bold Bold"/>
                  <a:sym typeface="Lato Bold Bold"/>
                </a:rPr>
                <a:t>Mr. </a:t>
              </a:r>
              <a:r>
                <a:rPr lang="en-US" sz="3199" b="1" dirty="0" err="1">
                  <a:solidFill>
                    <a:srgbClr val="FFFFFF"/>
                  </a:solidFill>
                  <a:latin typeface="Lato Bold Bold"/>
                  <a:ea typeface="Lato Bold Bold"/>
                  <a:cs typeface="Lato Bold Bold"/>
                  <a:sym typeface="Lato Bold Bold"/>
                </a:rPr>
                <a:t>Sreerag</a:t>
              </a:r>
              <a:r>
                <a:rPr lang="en-US" sz="3199" b="1" dirty="0">
                  <a:solidFill>
                    <a:srgbClr val="FFFFFF"/>
                  </a:solidFill>
                  <a:latin typeface="Lato Bold Bold"/>
                  <a:ea typeface="Lato Bold Bold"/>
                  <a:cs typeface="Lato Bold Bold"/>
                  <a:sym typeface="Lato Bold Bold"/>
                </a:rPr>
                <a:t> V 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D031C"/>
        </a:solidFill>
        <a:effectLst/>
      </p:bgPr>
    </p:bg>
    <p:spTree>
      <p:nvGrpSpPr>
        <p:cNvPr id="1" name=""/>
        <p:cNvGrpSpPr/>
        <p:nvPr/>
      </p:nvGrpSpPr>
      <p:grpSpPr>
        <a:xfrm>
          <a:off x="0" y="0"/>
          <a:ext cx="0" cy="0"/>
          <a:chOff x="0" y="0"/>
          <a:chExt cx="0" cy="0"/>
        </a:xfrm>
      </p:grpSpPr>
      <p:grpSp>
        <p:nvGrpSpPr>
          <p:cNvPr id="2" name="Group 2"/>
          <p:cNvGrpSpPr/>
          <p:nvPr/>
        </p:nvGrpSpPr>
        <p:grpSpPr>
          <a:xfrm>
            <a:off x="3985099" y="2979630"/>
            <a:ext cx="10317803" cy="4327739"/>
            <a:chOff x="0" y="0"/>
            <a:chExt cx="13757071" cy="5770319"/>
          </a:xfrm>
        </p:grpSpPr>
        <p:sp>
          <p:nvSpPr>
            <p:cNvPr id="3" name="TextBox 3"/>
            <p:cNvSpPr txBox="1"/>
            <p:nvPr/>
          </p:nvSpPr>
          <p:spPr>
            <a:xfrm>
              <a:off x="0" y="5015304"/>
              <a:ext cx="13757071" cy="755015"/>
            </a:xfrm>
            <a:prstGeom prst="rect">
              <a:avLst/>
            </a:prstGeom>
          </p:spPr>
          <p:txBody>
            <a:bodyPr lIns="0" tIns="0" rIns="0" bIns="0" rtlCol="0" anchor="t">
              <a:spAutoFit/>
            </a:bodyPr>
            <a:lstStyle/>
            <a:p>
              <a:pPr algn="ctr">
                <a:lnSpc>
                  <a:spcPts val="4800"/>
                </a:lnSpc>
              </a:pPr>
              <a:r>
                <a:rPr lang="en-US" sz="3200">
                  <a:solidFill>
                    <a:srgbClr val="FFFFFF"/>
                  </a:solidFill>
                  <a:latin typeface="Lato"/>
                  <a:ea typeface="Lato"/>
                  <a:cs typeface="Lato"/>
                  <a:sym typeface="Lato"/>
                </a:rPr>
                <a:t>Got any questions? Feel free to ask us .</a:t>
              </a:r>
            </a:p>
          </p:txBody>
        </p:sp>
        <p:sp>
          <p:nvSpPr>
            <p:cNvPr id="4" name="TextBox 4"/>
            <p:cNvSpPr txBox="1"/>
            <p:nvPr/>
          </p:nvSpPr>
          <p:spPr>
            <a:xfrm>
              <a:off x="0" y="219075"/>
              <a:ext cx="13757071" cy="4251325"/>
            </a:xfrm>
            <a:prstGeom prst="rect">
              <a:avLst/>
            </a:prstGeom>
          </p:spPr>
          <p:txBody>
            <a:bodyPr lIns="0" tIns="0" rIns="0" bIns="0" rtlCol="0" anchor="t">
              <a:spAutoFit/>
            </a:bodyPr>
            <a:lstStyle/>
            <a:p>
              <a:pPr algn="ctr">
                <a:lnSpc>
                  <a:spcPts val="12000"/>
                </a:lnSpc>
              </a:pPr>
              <a:r>
                <a:rPr lang="en-US" sz="12000" b="1">
                  <a:solidFill>
                    <a:srgbClr val="FFFFFF"/>
                  </a:solidFill>
                  <a:latin typeface="Lato Bold Bold"/>
                  <a:ea typeface="Lato Bold Bold"/>
                  <a:cs typeface="Lato Bold Bold"/>
                  <a:sym typeface="Lato Bold Bold"/>
                </a:rPr>
                <a:t>Thank you</a:t>
              </a:r>
            </a:p>
            <a:p>
              <a:pPr algn="ctr">
                <a:lnSpc>
                  <a:spcPts val="12000"/>
                </a:lnSpc>
              </a:pPr>
              <a:r>
                <a:rPr lang="en-US" sz="12000" b="1">
                  <a:solidFill>
                    <a:srgbClr val="FFFFFF"/>
                  </a:solidFill>
                  <a:latin typeface="Lato Bold Bold"/>
                  <a:ea typeface="Lato Bold Bold"/>
                  <a:cs typeface="Lato Bold Bold"/>
                  <a:sym typeface="Lato Bold Bold"/>
                </a:rPr>
                <a:t>for listening!</a:t>
              </a:r>
            </a:p>
          </p:txBody>
        </p:sp>
      </p:grpSp>
      <p:sp>
        <p:nvSpPr>
          <p:cNvPr id="5" name="Freeform 5" descr="a halftone dot pattern"/>
          <p:cNvSpPr/>
          <p:nvPr/>
        </p:nvSpPr>
        <p:spPr>
          <a:xfrm rot="3016604">
            <a:off x="-3044311" y="5719734"/>
            <a:ext cx="8727621" cy="7743780"/>
          </a:xfrm>
          <a:custGeom>
            <a:avLst/>
            <a:gdLst/>
            <a:ahLst/>
            <a:cxnLst/>
            <a:rect l="l" t="t" r="r" b="b"/>
            <a:pathLst>
              <a:path w="8727621" h="7743780">
                <a:moveTo>
                  <a:pt x="0" y="0"/>
                </a:moveTo>
                <a:lnTo>
                  <a:pt x="8727621" y="0"/>
                </a:lnTo>
                <a:lnTo>
                  <a:pt x="8727621" y="7743780"/>
                </a:lnTo>
                <a:lnTo>
                  <a:pt x="0" y="774378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6" name="Freeform 6" descr="a halftone dot pattern"/>
          <p:cNvSpPr/>
          <p:nvPr/>
        </p:nvSpPr>
        <p:spPr>
          <a:xfrm>
            <a:off x="14302901" y="-3386788"/>
            <a:ext cx="8727621" cy="7743780"/>
          </a:xfrm>
          <a:custGeom>
            <a:avLst/>
            <a:gdLst/>
            <a:ahLst/>
            <a:cxnLst/>
            <a:rect l="l" t="t" r="r" b="b"/>
            <a:pathLst>
              <a:path w="8727621" h="7743780">
                <a:moveTo>
                  <a:pt x="0" y="0"/>
                </a:moveTo>
                <a:lnTo>
                  <a:pt x="8727622" y="0"/>
                </a:lnTo>
                <a:lnTo>
                  <a:pt x="8727622" y="7743781"/>
                </a:lnTo>
                <a:lnTo>
                  <a:pt x="0" y="7743781"/>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3881182" y="6473483"/>
            <a:ext cx="3630182" cy="3303466"/>
          </a:xfrm>
          <a:custGeom>
            <a:avLst/>
            <a:gdLst/>
            <a:ahLst/>
            <a:cxnLst/>
            <a:rect l="l" t="t" r="r" b="b"/>
            <a:pathLst>
              <a:path w="3630182" h="3303466">
                <a:moveTo>
                  <a:pt x="0" y="0"/>
                </a:moveTo>
                <a:lnTo>
                  <a:pt x="3630182" y="0"/>
                </a:lnTo>
                <a:lnTo>
                  <a:pt x="3630182" y="3303466"/>
                </a:lnTo>
                <a:lnTo>
                  <a:pt x="0" y="3303466"/>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166464" y="-514350"/>
            <a:ext cx="7791451" cy="12363450"/>
          </a:xfrm>
          <a:prstGeom prst="rect">
            <a:avLst/>
          </a:prstGeom>
          <a:solidFill>
            <a:srgbClr val="F00322"/>
          </a:solidFill>
        </p:spPr>
      </p:sp>
      <p:sp>
        <p:nvSpPr>
          <p:cNvPr id="3" name="TextBox 3"/>
          <p:cNvSpPr txBox="1"/>
          <p:nvPr/>
        </p:nvSpPr>
        <p:spPr>
          <a:xfrm>
            <a:off x="7860990" y="5184775"/>
            <a:ext cx="9969795" cy="4073525"/>
          </a:xfrm>
          <a:prstGeom prst="rect">
            <a:avLst/>
          </a:prstGeom>
        </p:spPr>
        <p:txBody>
          <a:bodyPr lIns="0" tIns="0" rIns="0" bIns="0" rtlCol="0" anchor="t">
            <a:spAutoFit/>
          </a:bodyPr>
          <a:lstStyle/>
          <a:p>
            <a:pPr marL="690881" lvl="1" indent="-345440" algn="l">
              <a:lnSpc>
                <a:spcPts val="5440"/>
              </a:lnSpc>
              <a:buFont typeface="Arial"/>
              <a:buChar char="•"/>
            </a:pPr>
            <a:r>
              <a:rPr lang="en-US" sz="3200">
                <a:solidFill>
                  <a:srgbClr val="1E2740"/>
                </a:solidFill>
                <a:latin typeface="Lato"/>
                <a:ea typeface="Lato"/>
                <a:cs typeface="Lato"/>
                <a:sym typeface="Lato"/>
              </a:rPr>
              <a:t>INTRODUCTION</a:t>
            </a:r>
          </a:p>
          <a:p>
            <a:pPr marL="690881" lvl="1" indent="-345440" algn="l">
              <a:lnSpc>
                <a:spcPts val="5440"/>
              </a:lnSpc>
              <a:buFont typeface="Arial"/>
              <a:buChar char="•"/>
            </a:pPr>
            <a:r>
              <a:rPr lang="en-US" sz="3200">
                <a:solidFill>
                  <a:srgbClr val="1E2740"/>
                </a:solidFill>
                <a:latin typeface="Lato"/>
                <a:ea typeface="Lato"/>
                <a:cs typeface="Lato"/>
                <a:sym typeface="Lato"/>
              </a:rPr>
              <a:t>DATA OVERVIEW</a:t>
            </a:r>
          </a:p>
          <a:p>
            <a:pPr marL="690881" lvl="1" indent="-345440" algn="l">
              <a:lnSpc>
                <a:spcPts val="5440"/>
              </a:lnSpc>
              <a:buFont typeface="Arial"/>
              <a:buChar char="•"/>
            </a:pPr>
            <a:r>
              <a:rPr lang="en-US" sz="3200">
                <a:solidFill>
                  <a:srgbClr val="1E2740"/>
                </a:solidFill>
                <a:latin typeface="Lato"/>
                <a:ea typeface="Lato"/>
                <a:cs typeface="Lato"/>
                <a:sym typeface="Lato"/>
              </a:rPr>
              <a:t>OBJECTIVES : KPIs</a:t>
            </a:r>
          </a:p>
          <a:p>
            <a:pPr marL="690881" lvl="1" indent="-345440" algn="l">
              <a:lnSpc>
                <a:spcPts val="5440"/>
              </a:lnSpc>
              <a:buFont typeface="Arial"/>
              <a:buChar char="•"/>
            </a:pPr>
            <a:r>
              <a:rPr lang="en-US" sz="3200">
                <a:solidFill>
                  <a:srgbClr val="1E2740"/>
                </a:solidFill>
                <a:latin typeface="Lato"/>
                <a:ea typeface="Lato"/>
                <a:cs typeface="Lato"/>
                <a:sym typeface="Lato"/>
              </a:rPr>
              <a:t>ANALYSIS</a:t>
            </a:r>
          </a:p>
          <a:p>
            <a:pPr marL="690880" lvl="1" indent="-345440" algn="l">
              <a:lnSpc>
                <a:spcPts val="5440"/>
              </a:lnSpc>
              <a:buFont typeface="Arial"/>
              <a:buChar char="•"/>
            </a:pPr>
            <a:r>
              <a:rPr lang="en-US" sz="3200">
                <a:solidFill>
                  <a:srgbClr val="1E2740"/>
                </a:solidFill>
                <a:latin typeface="Lato"/>
                <a:ea typeface="Lato"/>
                <a:cs typeface="Lato"/>
                <a:sym typeface="Lato"/>
              </a:rPr>
              <a:t>RECOMMENDATION AND INSIGHT CONCLUSION</a:t>
            </a:r>
          </a:p>
        </p:txBody>
      </p:sp>
      <p:sp>
        <p:nvSpPr>
          <p:cNvPr id="4" name="Freeform 4" descr="a halftone dot pattern"/>
          <p:cNvSpPr/>
          <p:nvPr/>
        </p:nvSpPr>
        <p:spPr>
          <a:xfrm>
            <a:off x="-4363811" y="5386410"/>
            <a:ext cx="8727621" cy="7743780"/>
          </a:xfrm>
          <a:custGeom>
            <a:avLst/>
            <a:gdLst/>
            <a:ahLst/>
            <a:cxnLst/>
            <a:rect l="l" t="t" r="r" b="b"/>
            <a:pathLst>
              <a:path w="8727621" h="7743780">
                <a:moveTo>
                  <a:pt x="0" y="0"/>
                </a:moveTo>
                <a:lnTo>
                  <a:pt x="8727622" y="0"/>
                </a:lnTo>
                <a:lnTo>
                  <a:pt x="8727622"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BD031C"/>
                </a:solidFill>
                <a:latin typeface="Lato Bold Bold"/>
                <a:ea typeface="Lato Bold Bold"/>
                <a:cs typeface="Lato Bold Bold"/>
                <a:sym typeface="Lato Bold Bold"/>
              </a:rPr>
              <a:t>Page 2 of 15</a:t>
            </a:r>
          </a:p>
        </p:txBody>
      </p:sp>
      <p:sp>
        <p:nvSpPr>
          <p:cNvPr id="6" name="Freeform 6" descr="a halftone dot pattern"/>
          <p:cNvSpPr/>
          <p:nvPr/>
        </p:nvSpPr>
        <p:spPr>
          <a:xfrm rot="-9418921">
            <a:off x="13490460" y="-443235"/>
            <a:ext cx="6958758" cy="7534088"/>
          </a:xfrm>
          <a:custGeom>
            <a:avLst/>
            <a:gdLst/>
            <a:ahLst/>
            <a:cxnLst/>
            <a:rect l="l" t="t" r="r" b="b"/>
            <a:pathLst>
              <a:path w="6958758" h="7534088">
                <a:moveTo>
                  <a:pt x="0" y="0"/>
                </a:moveTo>
                <a:lnTo>
                  <a:pt x="6958758" y="0"/>
                </a:lnTo>
                <a:lnTo>
                  <a:pt x="6958758" y="7534088"/>
                </a:lnTo>
                <a:lnTo>
                  <a:pt x="0" y="7534088"/>
                </a:lnTo>
                <a:lnTo>
                  <a:pt x="0" y="0"/>
                </a:lnTo>
                <a:close/>
              </a:path>
            </a:pathLst>
          </a:custGeom>
          <a:blipFill>
            <a:blip r:embed="rId4">
              <a:alphaModFix amt="15000"/>
            </a:blip>
            <a:stretch>
              <a:fillRect/>
            </a:stretch>
          </a:blipFill>
        </p:spPr>
      </p:sp>
      <p:grpSp>
        <p:nvGrpSpPr>
          <p:cNvPr id="7" name="Group 7"/>
          <p:cNvGrpSpPr/>
          <p:nvPr/>
        </p:nvGrpSpPr>
        <p:grpSpPr>
          <a:xfrm>
            <a:off x="13041630" y="685800"/>
            <a:ext cx="5246370" cy="52463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8888" r="-38888"/>
              </a:stretch>
            </a:blipFill>
          </p:spPr>
        </p:sp>
      </p:grpSp>
      <p:sp>
        <p:nvSpPr>
          <p:cNvPr id="9" name="TextBox 9"/>
          <p:cNvSpPr txBox="1"/>
          <p:nvPr/>
        </p:nvSpPr>
        <p:spPr>
          <a:xfrm>
            <a:off x="1028700" y="1019175"/>
            <a:ext cx="4005700" cy="1325582"/>
          </a:xfrm>
          <a:prstGeom prst="rect">
            <a:avLst/>
          </a:prstGeom>
        </p:spPr>
        <p:txBody>
          <a:bodyPr lIns="0" tIns="0" rIns="0" bIns="0" rtlCol="0" anchor="t">
            <a:spAutoFit/>
          </a:bodyPr>
          <a:lstStyle/>
          <a:p>
            <a:pPr algn="l">
              <a:lnSpc>
                <a:spcPts val="10421"/>
              </a:lnSpc>
            </a:pPr>
            <a:r>
              <a:rPr lang="en-US" sz="8684" b="1">
                <a:solidFill>
                  <a:srgbClr val="FFFFFF"/>
                </a:solidFill>
                <a:latin typeface="Lato Bold Bold"/>
                <a:ea typeface="Lato Bold Bold"/>
                <a:cs typeface="Lato Bold Bold"/>
                <a:sym typeface="Lato Bold Bold"/>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41205"/>
            <a:ext cx="18288000" cy="3882410"/>
            <a:chOff x="0" y="0"/>
            <a:chExt cx="6186311" cy="1313309"/>
          </a:xfrm>
        </p:grpSpPr>
        <p:sp>
          <p:nvSpPr>
            <p:cNvPr id="3" name="Freeform 3">
              <a:extLst>
                <a:ext uri="{C183D7F6-B498-43B3-948B-1728B52AA6E4}">
                  <adec:decorative xmlns:adec="http://schemas.microsoft.com/office/drawing/2017/decorative" val="1"/>
                </a:ext>
              </a:extLst>
            </p:cNvPr>
            <p:cNvSpPr/>
            <p:nvPr/>
          </p:nvSpPr>
          <p:spPr>
            <a:xfrm>
              <a:off x="0" y="0"/>
              <a:ext cx="6186311" cy="1313309"/>
            </a:xfrm>
            <a:custGeom>
              <a:avLst/>
              <a:gdLst/>
              <a:ahLst/>
              <a:cxnLst/>
              <a:rect l="l" t="t" r="r" b="b"/>
              <a:pathLst>
                <a:path w="6186311" h="1313309">
                  <a:moveTo>
                    <a:pt x="0" y="0"/>
                  </a:moveTo>
                  <a:lnTo>
                    <a:pt x="6186311" y="0"/>
                  </a:lnTo>
                  <a:lnTo>
                    <a:pt x="6186311" y="1313309"/>
                  </a:lnTo>
                  <a:lnTo>
                    <a:pt x="0" y="1313309"/>
                  </a:lnTo>
                  <a:close/>
                </a:path>
              </a:pathLst>
            </a:custGeom>
            <a:solidFill>
              <a:srgbClr val="F00322"/>
            </a:solidFill>
          </p:spPr>
        </p:sp>
      </p:grpSp>
      <p:sp>
        <p:nvSpPr>
          <p:cNvPr id="4" name="Freeform 4" descr="a halftone dot pattern"/>
          <p:cNvSpPr/>
          <p:nvPr/>
        </p:nvSpPr>
        <p:spPr>
          <a:xfrm>
            <a:off x="12398627" y="4658754"/>
            <a:ext cx="8727621" cy="7743780"/>
          </a:xfrm>
          <a:custGeom>
            <a:avLst/>
            <a:gdLst/>
            <a:ahLst/>
            <a:cxnLst/>
            <a:rect l="l" t="t" r="r" b="b"/>
            <a:pathLst>
              <a:path w="8727621" h="7743780">
                <a:moveTo>
                  <a:pt x="0" y="0"/>
                </a:moveTo>
                <a:lnTo>
                  <a:pt x="8727621" y="0"/>
                </a:lnTo>
                <a:lnTo>
                  <a:pt x="8727621" y="7743781"/>
                </a:lnTo>
                <a:lnTo>
                  <a:pt x="0" y="774378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5" name="Freeform 5"/>
          <p:cNvSpPr/>
          <p:nvPr/>
        </p:nvSpPr>
        <p:spPr>
          <a:xfrm>
            <a:off x="552689" y="6687721"/>
            <a:ext cx="952022" cy="1206554"/>
          </a:xfrm>
          <a:custGeom>
            <a:avLst/>
            <a:gdLst/>
            <a:ahLst/>
            <a:cxnLst/>
            <a:rect l="l" t="t" r="r" b="b"/>
            <a:pathLst>
              <a:path w="952022" h="1206554">
                <a:moveTo>
                  <a:pt x="0" y="0"/>
                </a:moveTo>
                <a:lnTo>
                  <a:pt x="952022" y="0"/>
                </a:lnTo>
                <a:lnTo>
                  <a:pt x="952022" y="1206554"/>
                </a:lnTo>
                <a:lnTo>
                  <a:pt x="0" y="1206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6"/>
          <p:cNvPicPr>
            <a:picLocks noChangeAspect="1"/>
          </p:cNvPicPr>
          <p:nvPr/>
        </p:nvPicPr>
        <p:blipFill>
          <a:blip r:embed="rId6"/>
          <a:stretch>
            <a:fillRect/>
          </a:stretch>
        </p:blipFill>
        <p:spPr>
          <a:xfrm>
            <a:off x="255194" y="2299387"/>
            <a:ext cx="1547012" cy="1434269"/>
          </a:xfrm>
          <a:prstGeom prst="rect">
            <a:avLst/>
          </a:prstGeom>
        </p:spPr>
      </p:pic>
      <p:sp>
        <p:nvSpPr>
          <p:cNvPr id="7" name="Freeform 7"/>
          <p:cNvSpPr/>
          <p:nvPr/>
        </p:nvSpPr>
        <p:spPr>
          <a:xfrm>
            <a:off x="288084" y="4488345"/>
            <a:ext cx="1481232" cy="902205"/>
          </a:xfrm>
          <a:custGeom>
            <a:avLst/>
            <a:gdLst/>
            <a:ahLst/>
            <a:cxnLst/>
            <a:rect l="l" t="t" r="r" b="b"/>
            <a:pathLst>
              <a:path w="1481232" h="902205">
                <a:moveTo>
                  <a:pt x="0" y="0"/>
                </a:moveTo>
                <a:lnTo>
                  <a:pt x="1481232" y="0"/>
                </a:lnTo>
                <a:lnTo>
                  <a:pt x="1481232" y="902205"/>
                </a:lnTo>
                <a:lnTo>
                  <a:pt x="0" y="902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600629" y="457200"/>
            <a:ext cx="9512301" cy="1000125"/>
          </a:xfrm>
          <a:prstGeom prst="rect">
            <a:avLst/>
          </a:prstGeom>
        </p:spPr>
        <p:txBody>
          <a:bodyPr lIns="0" tIns="0" rIns="0" bIns="0" rtlCol="0" anchor="t">
            <a:spAutoFit/>
          </a:bodyPr>
          <a:lstStyle/>
          <a:p>
            <a:pPr marL="0" lvl="0" indent="0" algn="ctr">
              <a:lnSpc>
                <a:spcPts val="7920"/>
              </a:lnSpc>
              <a:spcBef>
                <a:spcPct val="0"/>
              </a:spcBef>
            </a:pPr>
            <a:r>
              <a:rPr lang="en-US" sz="6600" b="1">
                <a:solidFill>
                  <a:srgbClr val="FFFFFF"/>
                </a:solidFill>
                <a:latin typeface="Lato Bold Bold"/>
                <a:ea typeface="Lato Bold Bold"/>
                <a:cs typeface="Lato Bold Bold"/>
                <a:sym typeface="Lato Bold Bold"/>
              </a:rPr>
              <a:t>INTRODUCTION</a:t>
            </a:r>
          </a:p>
        </p:txBody>
      </p:sp>
      <p:sp>
        <p:nvSpPr>
          <p:cNvPr id="9" name="TextBox 9"/>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BD031C"/>
                </a:solidFill>
                <a:latin typeface="Lato Bold Bold"/>
                <a:ea typeface="Lato Bold Bold"/>
                <a:cs typeface="Lato Bold Bold"/>
                <a:sym typeface="Lato Bold Bold"/>
              </a:rPr>
              <a:t>Page 3 of 15</a:t>
            </a:r>
          </a:p>
        </p:txBody>
      </p:sp>
      <p:sp>
        <p:nvSpPr>
          <p:cNvPr id="10" name="TextBox 10"/>
          <p:cNvSpPr txBox="1"/>
          <p:nvPr/>
        </p:nvSpPr>
        <p:spPr>
          <a:xfrm>
            <a:off x="2217318" y="2575832"/>
            <a:ext cx="16070682" cy="852805"/>
          </a:xfrm>
          <a:prstGeom prst="rect">
            <a:avLst/>
          </a:prstGeom>
        </p:spPr>
        <p:txBody>
          <a:bodyPr lIns="0" tIns="0" rIns="0" bIns="0" rtlCol="0" anchor="t">
            <a:spAutoFit/>
          </a:bodyPr>
          <a:lstStyle/>
          <a:p>
            <a:pPr algn="l">
              <a:lnSpc>
                <a:spcPts val="3380"/>
              </a:lnSpc>
              <a:spcBef>
                <a:spcPct val="0"/>
              </a:spcBef>
            </a:pPr>
            <a:r>
              <a:rPr lang="en-US" sz="2600">
                <a:solidFill>
                  <a:srgbClr val="000000"/>
                </a:solidFill>
                <a:latin typeface="Lato"/>
                <a:ea typeface="Lato"/>
                <a:cs typeface="Lato"/>
                <a:sym typeface="Lato"/>
              </a:rPr>
              <a:t>Welcome to the </a:t>
            </a:r>
            <a:r>
              <a:rPr lang="en-US" sz="2600" b="1">
                <a:solidFill>
                  <a:srgbClr val="000000"/>
                </a:solidFill>
                <a:latin typeface="Lato Bold"/>
                <a:ea typeface="Lato Bold"/>
                <a:cs typeface="Lato Bold"/>
                <a:sym typeface="Lato Bold"/>
              </a:rPr>
              <a:t>Zomato Data Analytics Project </a:t>
            </a:r>
            <a:r>
              <a:rPr lang="en-US" sz="2600">
                <a:solidFill>
                  <a:srgbClr val="000000"/>
                </a:solidFill>
                <a:latin typeface="Lato"/>
                <a:ea typeface="Lato"/>
                <a:cs typeface="Lato"/>
                <a:sym typeface="Lato"/>
              </a:rPr>
              <a:t>presentation, where we dive into analyzing key performance metrics for Zomato, one of the world’s leading online food delivery platforms.</a:t>
            </a:r>
          </a:p>
        </p:txBody>
      </p:sp>
      <p:sp>
        <p:nvSpPr>
          <p:cNvPr id="11" name="TextBox 11"/>
          <p:cNvSpPr txBox="1"/>
          <p:nvPr/>
        </p:nvSpPr>
        <p:spPr>
          <a:xfrm>
            <a:off x="2217318" y="4284445"/>
            <a:ext cx="15788755" cy="1281430"/>
          </a:xfrm>
          <a:prstGeom prst="rect">
            <a:avLst/>
          </a:prstGeom>
        </p:spPr>
        <p:txBody>
          <a:bodyPr lIns="0" tIns="0" rIns="0" bIns="0" rtlCol="0" anchor="t">
            <a:spAutoFit/>
          </a:bodyPr>
          <a:lstStyle/>
          <a:p>
            <a:pPr algn="l">
              <a:lnSpc>
                <a:spcPts val="3380"/>
              </a:lnSpc>
              <a:spcBef>
                <a:spcPct val="0"/>
              </a:spcBef>
            </a:pPr>
            <a:r>
              <a:rPr lang="en-US" sz="2600">
                <a:solidFill>
                  <a:srgbClr val="000000"/>
                </a:solidFill>
                <a:latin typeface="Lato"/>
                <a:ea typeface="Lato"/>
                <a:cs typeface="Lato"/>
                <a:sym typeface="Lato"/>
              </a:rPr>
              <a:t>This study utilizes the </a:t>
            </a:r>
            <a:r>
              <a:rPr lang="en-US" sz="2600" b="1">
                <a:solidFill>
                  <a:srgbClr val="000000"/>
                </a:solidFill>
                <a:latin typeface="Lato Bold"/>
                <a:ea typeface="Lato Bold"/>
                <a:cs typeface="Lato Bold"/>
                <a:sym typeface="Lato Bold"/>
              </a:rPr>
              <a:t>Zomato Restaurants Data,</a:t>
            </a:r>
            <a:r>
              <a:rPr lang="en-US" sz="2600">
                <a:solidFill>
                  <a:srgbClr val="000000"/>
                </a:solidFill>
                <a:latin typeface="Lato"/>
                <a:ea typeface="Lato"/>
                <a:cs typeface="Lato"/>
                <a:sym typeface="Lato"/>
              </a:rPr>
              <a:t> which comes from one of the most well-known platforms for discovering the best restaurants in a local area. Zomato allows users to search for restaurants based on various factors such as cuisine, average cost for two, reviews, ratings, and votes.</a:t>
            </a:r>
          </a:p>
        </p:txBody>
      </p:sp>
      <p:sp>
        <p:nvSpPr>
          <p:cNvPr id="12" name="TextBox 12"/>
          <p:cNvSpPr txBox="1"/>
          <p:nvPr/>
        </p:nvSpPr>
        <p:spPr>
          <a:xfrm>
            <a:off x="2217318" y="6421683"/>
            <a:ext cx="15788755" cy="1710055"/>
          </a:xfrm>
          <a:prstGeom prst="rect">
            <a:avLst/>
          </a:prstGeom>
        </p:spPr>
        <p:txBody>
          <a:bodyPr lIns="0" tIns="0" rIns="0" bIns="0" rtlCol="0" anchor="t">
            <a:spAutoFit/>
          </a:bodyPr>
          <a:lstStyle/>
          <a:p>
            <a:pPr algn="l">
              <a:lnSpc>
                <a:spcPts val="3380"/>
              </a:lnSpc>
              <a:spcBef>
                <a:spcPct val="0"/>
              </a:spcBef>
            </a:pPr>
            <a:r>
              <a:rPr lang="en-US" sz="2600">
                <a:solidFill>
                  <a:srgbClr val="000000"/>
                </a:solidFill>
                <a:latin typeface="Lato"/>
                <a:ea typeface="Lato"/>
                <a:cs typeface="Lato"/>
                <a:sym typeface="Lato"/>
              </a:rPr>
              <a:t>The dataset provides detailed information on numerous restaurant registered with Zomato from across the world. Key attributes in this dataset include </a:t>
            </a:r>
            <a:r>
              <a:rPr lang="en-US" sz="2600" b="1">
                <a:solidFill>
                  <a:srgbClr val="000000"/>
                </a:solidFill>
                <a:latin typeface="Lato Bold"/>
                <a:ea typeface="Lato Bold"/>
                <a:cs typeface="Lato Bold"/>
                <a:sym typeface="Lato Bold"/>
              </a:rPr>
              <a:t>votes, aggregate ratings, </a:t>
            </a:r>
            <a:r>
              <a:rPr lang="en-US" sz="2600">
                <a:solidFill>
                  <a:srgbClr val="000000"/>
                </a:solidFill>
                <a:latin typeface="Lato"/>
                <a:ea typeface="Lato"/>
                <a:cs typeface="Lato"/>
                <a:sym typeface="Lato"/>
              </a:rPr>
              <a:t>and</a:t>
            </a:r>
            <a:r>
              <a:rPr lang="en-US" sz="2600" b="1">
                <a:solidFill>
                  <a:srgbClr val="000000"/>
                </a:solidFill>
                <a:latin typeface="Lato Bold"/>
                <a:ea typeface="Lato Bold"/>
                <a:cs typeface="Lato Bold"/>
                <a:sym typeface="Lato Bold"/>
              </a:rPr>
              <a:t> average cost for two, </a:t>
            </a:r>
            <a:r>
              <a:rPr lang="en-US" sz="2600">
                <a:solidFill>
                  <a:srgbClr val="000000"/>
                </a:solidFill>
                <a:latin typeface="Lato"/>
                <a:ea typeface="Lato"/>
                <a:cs typeface="Lato"/>
                <a:sym typeface="Lato"/>
              </a:rPr>
              <a:t>which are valuable for users who frequently visit restaurants. This data can also in identifying preferred restaurants and submitting reviews for improvements.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0322"/>
        </a:solidFill>
        <a:effectLst/>
      </p:bgPr>
    </p:bg>
    <p:spTree>
      <p:nvGrpSpPr>
        <p:cNvPr id="1" name=""/>
        <p:cNvGrpSpPr/>
        <p:nvPr/>
      </p:nvGrpSpPr>
      <p:grpSpPr>
        <a:xfrm>
          <a:off x="0" y="0"/>
          <a:ext cx="0" cy="0"/>
          <a:chOff x="0" y="0"/>
          <a:chExt cx="0" cy="0"/>
        </a:xfrm>
      </p:grpSpPr>
      <p:sp>
        <p:nvSpPr>
          <p:cNvPr id="2" name="Freeform 2" descr="a halftone dot pattern"/>
          <p:cNvSpPr/>
          <p:nvPr/>
        </p:nvSpPr>
        <p:spPr>
          <a:xfrm rot="3269675">
            <a:off x="-8360159" y="-5704454"/>
            <a:ext cx="11490479" cy="12440480"/>
          </a:xfrm>
          <a:custGeom>
            <a:avLst/>
            <a:gdLst/>
            <a:ahLst/>
            <a:cxnLst/>
            <a:rect l="l" t="t" r="r" b="b"/>
            <a:pathLst>
              <a:path w="11490479" h="12440480">
                <a:moveTo>
                  <a:pt x="0" y="0"/>
                </a:moveTo>
                <a:lnTo>
                  <a:pt x="11490479" y="0"/>
                </a:lnTo>
                <a:lnTo>
                  <a:pt x="11490479" y="12440480"/>
                </a:lnTo>
                <a:lnTo>
                  <a:pt x="0" y="12440480"/>
                </a:lnTo>
                <a:lnTo>
                  <a:pt x="0" y="0"/>
                </a:lnTo>
                <a:close/>
              </a:path>
            </a:pathLst>
          </a:custGeom>
          <a:blipFill>
            <a:blip r:embed="rId2">
              <a:alphaModFix amt="19999"/>
            </a:blip>
            <a:stretch>
              <a:fillRect/>
            </a:stretch>
          </a:blipFill>
        </p:spPr>
      </p:sp>
      <p:grpSp>
        <p:nvGrpSpPr>
          <p:cNvPr id="3" name="Group 3"/>
          <p:cNvGrpSpPr/>
          <p:nvPr/>
        </p:nvGrpSpPr>
        <p:grpSpPr>
          <a:xfrm>
            <a:off x="-1878707" y="1760021"/>
            <a:ext cx="7224157" cy="72241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BD031C"/>
                </a:solidFill>
                <a:latin typeface="Lato Bold Bold"/>
                <a:ea typeface="Lato Bold Bold"/>
                <a:cs typeface="Lato Bold Bold"/>
                <a:sym typeface="Lato Bold Bold"/>
              </a:rPr>
              <a:t>Page 4 of 15</a:t>
            </a:r>
          </a:p>
        </p:txBody>
      </p:sp>
      <p:sp>
        <p:nvSpPr>
          <p:cNvPr id="7" name="TextBox 7"/>
          <p:cNvSpPr txBox="1"/>
          <p:nvPr/>
        </p:nvSpPr>
        <p:spPr>
          <a:xfrm>
            <a:off x="-288004" y="3803461"/>
            <a:ext cx="5633454" cy="2267831"/>
          </a:xfrm>
          <a:prstGeom prst="rect">
            <a:avLst/>
          </a:prstGeom>
        </p:spPr>
        <p:txBody>
          <a:bodyPr lIns="0" tIns="0" rIns="0" bIns="0" rtlCol="0" anchor="t">
            <a:spAutoFit/>
          </a:bodyPr>
          <a:lstStyle/>
          <a:p>
            <a:pPr algn="ctr">
              <a:lnSpc>
                <a:spcPts val="9092"/>
              </a:lnSpc>
              <a:spcBef>
                <a:spcPct val="0"/>
              </a:spcBef>
            </a:pPr>
            <a:r>
              <a:rPr lang="en-US" sz="6993" b="1">
                <a:solidFill>
                  <a:srgbClr val="BD031C"/>
                </a:solidFill>
                <a:latin typeface="Lato Bold"/>
                <a:ea typeface="Lato Bold"/>
                <a:cs typeface="Lato Bold"/>
                <a:sym typeface="Lato Bold"/>
              </a:rPr>
              <a:t>DATA OVERVIEW</a:t>
            </a:r>
          </a:p>
        </p:txBody>
      </p:sp>
      <p:sp>
        <p:nvSpPr>
          <p:cNvPr id="8" name="TextBox 8"/>
          <p:cNvSpPr txBox="1"/>
          <p:nvPr/>
        </p:nvSpPr>
        <p:spPr>
          <a:xfrm>
            <a:off x="5166933" y="630971"/>
            <a:ext cx="12949398" cy="8498511"/>
          </a:xfrm>
          <a:prstGeom prst="rect">
            <a:avLst/>
          </a:prstGeom>
        </p:spPr>
        <p:txBody>
          <a:bodyPr lIns="0" tIns="0" rIns="0" bIns="0" rtlCol="0" anchor="t">
            <a:spAutoFit/>
          </a:bodyPr>
          <a:lstStyle/>
          <a:p>
            <a:pPr marL="594417" lvl="1" indent="-297208" algn="l">
              <a:lnSpc>
                <a:spcPts val="5203"/>
              </a:lnSpc>
              <a:buFont typeface="Arial"/>
              <a:buChar char="•"/>
            </a:pPr>
            <a:r>
              <a:rPr lang="en-US" sz="2753">
                <a:solidFill>
                  <a:srgbClr val="FFFFFF"/>
                </a:solidFill>
                <a:latin typeface="Canva Sans"/>
                <a:ea typeface="Canva Sans"/>
                <a:cs typeface="Canva Sans"/>
                <a:sym typeface="Canva Sans"/>
              </a:rPr>
              <a:t>The</a:t>
            </a:r>
            <a:r>
              <a:rPr lang="en-US" sz="2753" b="1">
                <a:solidFill>
                  <a:srgbClr val="FFFFFF"/>
                </a:solidFill>
                <a:latin typeface="Canva Sans Bold"/>
                <a:ea typeface="Canva Sans Bold"/>
                <a:cs typeface="Canva Sans Bold"/>
                <a:sym typeface="Canva Sans Bold"/>
              </a:rPr>
              <a:t> ZOMATO Restaurant Dataset </a:t>
            </a:r>
            <a:r>
              <a:rPr lang="en-US" sz="2753">
                <a:solidFill>
                  <a:srgbClr val="FFFFFF"/>
                </a:solidFill>
                <a:latin typeface="Canva Sans"/>
                <a:ea typeface="Canva Sans"/>
                <a:cs typeface="Canva Sans"/>
                <a:sym typeface="Canva Sans"/>
              </a:rPr>
              <a:t>contains comprehensive information on various restaurants listed on Zomato across multiple cities worldwide. The dataset provides key attributes that can help analyze the restaurant’s popularity , customer preferences, and overall performances.</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Key Features of the Dataset : </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Restaurant Name : </a:t>
            </a:r>
            <a:r>
              <a:rPr lang="en-US" sz="2758">
                <a:solidFill>
                  <a:srgbClr val="FFFFFF"/>
                </a:solidFill>
                <a:latin typeface="Canva Sans"/>
                <a:ea typeface="Canva Sans"/>
                <a:cs typeface="Canva Sans"/>
                <a:sym typeface="Canva Sans"/>
              </a:rPr>
              <a:t>The name of the restaurant.</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City/Location : </a:t>
            </a:r>
            <a:r>
              <a:rPr lang="en-US" sz="2758">
                <a:solidFill>
                  <a:srgbClr val="FFFFFF"/>
                </a:solidFill>
                <a:latin typeface="Canva Sans"/>
                <a:ea typeface="Canva Sans"/>
                <a:cs typeface="Canva Sans"/>
                <a:sym typeface="Canva Sans"/>
              </a:rPr>
              <a:t>Geographic location of the restaurant.</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Cuisine : </a:t>
            </a:r>
            <a:r>
              <a:rPr lang="en-US" sz="2758">
                <a:solidFill>
                  <a:srgbClr val="FFFFFF"/>
                </a:solidFill>
                <a:latin typeface="Canva Sans"/>
                <a:ea typeface="Canva Sans"/>
                <a:cs typeface="Canva Sans"/>
                <a:sym typeface="Canva Sans"/>
              </a:rPr>
              <a:t>Types of cuisine served at restaurant (e.g. Italian, Chinese, Indian).</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Average cost for two : </a:t>
            </a:r>
            <a:r>
              <a:rPr lang="en-US" sz="2758">
                <a:solidFill>
                  <a:srgbClr val="FFFFFF"/>
                </a:solidFill>
                <a:latin typeface="Canva Sans"/>
                <a:ea typeface="Canva Sans"/>
                <a:cs typeface="Canva Sans"/>
                <a:sym typeface="Canva Sans"/>
              </a:rPr>
              <a:t>Estimated average cost of dinning for two people, giving insights into the pricing strategy.</a:t>
            </a:r>
          </a:p>
          <a:p>
            <a:pPr algn="l">
              <a:lnSpc>
                <a:spcPts val="5383"/>
              </a:lnSpc>
            </a:pPr>
            <a:endParaRPr lang="en-US" sz="2758">
              <a:solidFill>
                <a:srgbClr val="FFFFFF"/>
              </a:solidFill>
              <a:latin typeface="Canva Sans"/>
              <a:ea typeface="Canva Sans"/>
              <a:cs typeface="Canva Sans"/>
              <a:sym typeface="Canva Sans"/>
            </a:endParaRPr>
          </a:p>
        </p:txBody>
      </p:sp>
      <p:sp>
        <p:nvSpPr>
          <p:cNvPr id="9" name="Freeform 9" descr="a halftone dot pattern"/>
          <p:cNvSpPr/>
          <p:nvPr/>
        </p:nvSpPr>
        <p:spPr>
          <a:xfrm rot="10569097">
            <a:off x="13888660" y="4045620"/>
            <a:ext cx="5426617" cy="5875274"/>
          </a:xfrm>
          <a:custGeom>
            <a:avLst/>
            <a:gdLst/>
            <a:ahLst/>
            <a:cxnLst/>
            <a:rect l="l" t="t" r="r" b="b"/>
            <a:pathLst>
              <a:path w="5426617" h="5875274">
                <a:moveTo>
                  <a:pt x="0" y="0"/>
                </a:moveTo>
                <a:lnTo>
                  <a:pt x="5426617" y="0"/>
                </a:lnTo>
                <a:lnTo>
                  <a:pt x="5426617" y="5875274"/>
                </a:lnTo>
                <a:lnTo>
                  <a:pt x="0" y="5875274"/>
                </a:lnTo>
                <a:lnTo>
                  <a:pt x="0" y="0"/>
                </a:lnTo>
                <a:close/>
              </a:path>
            </a:pathLst>
          </a:custGeom>
          <a:blipFill>
            <a:blip r:embed="rId2">
              <a:alphaModFix amt="19999"/>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0322"/>
        </a:solidFill>
        <a:effectLst/>
      </p:bgPr>
    </p:bg>
    <p:spTree>
      <p:nvGrpSpPr>
        <p:cNvPr id="1" name=""/>
        <p:cNvGrpSpPr/>
        <p:nvPr/>
      </p:nvGrpSpPr>
      <p:grpSpPr>
        <a:xfrm>
          <a:off x="0" y="0"/>
          <a:ext cx="0" cy="0"/>
          <a:chOff x="0" y="0"/>
          <a:chExt cx="0" cy="0"/>
        </a:xfrm>
      </p:grpSpPr>
      <p:sp>
        <p:nvSpPr>
          <p:cNvPr id="2" name="Freeform 2" descr="a halftone dot pattern"/>
          <p:cNvSpPr/>
          <p:nvPr/>
        </p:nvSpPr>
        <p:spPr>
          <a:xfrm rot="3269675">
            <a:off x="-8360159" y="-5704454"/>
            <a:ext cx="11490479" cy="12440480"/>
          </a:xfrm>
          <a:custGeom>
            <a:avLst/>
            <a:gdLst/>
            <a:ahLst/>
            <a:cxnLst/>
            <a:rect l="l" t="t" r="r" b="b"/>
            <a:pathLst>
              <a:path w="11490479" h="12440480">
                <a:moveTo>
                  <a:pt x="0" y="0"/>
                </a:moveTo>
                <a:lnTo>
                  <a:pt x="11490479" y="0"/>
                </a:lnTo>
                <a:lnTo>
                  <a:pt x="11490479" y="12440480"/>
                </a:lnTo>
                <a:lnTo>
                  <a:pt x="0" y="12440480"/>
                </a:lnTo>
                <a:lnTo>
                  <a:pt x="0" y="0"/>
                </a:lnTo>
                <a:close/>
              </a:path>
            </a:pathLst>
          </a:custGeom>
          <a:blipFill>
            <a:blip r:embed="rId2">
              <a:alphaModFix amt="19999"/>
            </a:blip>
            <a:stretch>
              <a:fillRect/>
            </a:stretch>
          </a:blipFill>
        </p:spPr>
      </p:sp>
      <p:grpSp>
        <p:nvGrpSpPr>
          <p:cNvPr id="3" name="Group 3"/>
          <p:cNvGrpSpPr/>
          <p:nvPr/>
        </p:nvGrpSpPr>
        <p:grpSpPr>
          <a:xfrm>
            <a:off x="-1878707" y="1760021"/>
            <a:ext cx="7224157" cy="72241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BD031C"/>
                </a:solidFill>
                <a:latin typeface="Lato Bold Bold"/>
                <a:ea typeface="Lato Bold Bold"/>
                <a:cs typeface="Lato Bold Bold"/>
                <a:sym typeface="Lato Bold Bold"/>
              </a:rPr>
              <a:t>Page 5 of 15</a:t>
            </a:r>
          </a:p>
        </p:txBody>
      </p:sp>
      <p:sp>
        <p:nvSpPr>
          <p:cNvPr id="7" name="TextBox 7"/>
          <p:cNvSpPr txBox="1"/>
          <p:nvPr/>
        </p:nvSpPr>
        <p:spPr>
          <a:xfrm>
            <a:off x="-288004" y="3803461"/>
            <a:ext cx="5633454" cy="2267831"/>
          </a:xfrm>
          <a:prstGeom prst="rect">
            <a:avLst/>
          </a:prstGeom>
        </p:spPr>
        <p:txBody>
          <a:bodyPr lIns="0" tIns="0" rIns="0" bIns="0" rtlCol="0" anchor="t">
            <a:spAutoFit/>
          </a:bodyPr>
          <a:lstStyle/>
          <a:p>
            <a:pPr algn="ctr">
              <a:lnSpc>
                <a:spcPts val="9092"/>
              </a:lnSpc>
              <a:spcBef>
                <a:spcPct val="0"/>
              </a:spcBef>
            </a:pPr>
            <a:r>
              <a:rPr lang="en-US" sz="6993" b="1">
                <a:solidFill>
                  <a:srgbClr val="BD031C"/>
                </a:solidFill>
                <a:latin typeface="Lato Bold"/>
                <a:ea typeface="Lato Bold"/>
                <a:cs typeface="Lato Bold"/>
                <a:sym typeface="Lato Bold"/>
              </a:rPr>
              <a:t>DATA OVERVIEW</a:t>
            </a:r>
          </a:p>
        </p:txBody>
      </p:sp>
      <p:sp>
        <p:nvSpPr>
          <p:cNvPr id="8" name="TextBox 8"/>
          <p:cNvSpPr txBox="1"/>
          <p:nvPr/>
        </p:nvSpPr>
        <p:spPr>
          <a:xfrm>
            <a:off x="5166933" y="847725"/>
            <a:ext cx="12949398" cy="7802175"/>
          </a:xfrm>
          <a:prstGeom prst="rect">
            <a:avLst/>
          </a:prstGeom>
        </p:spPr>
        <p:txBody>
          <a:bodyPr lIns="0" tIns="0" rIns="0" bIns="0" rtlCol="0" anchor="t">
            <a:spAutoFit/>
          </a:bodyPr>
          <a:lstStyle/>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Aggregate Rating : </a:t>
            </a:r>
            <a:r>
              <a:rPr lang="en-US" sz="2758">
                <a:solidFill>
                  <a:srgbClr val="FFFFFF"/>
                </a:solidFill>
                <a:latin typeface="Canva Sans"/>
                <a:ea typeface="Canva Sans"/>
                <a:cs typeface="Canva Sans"/>
                <a:sym typeface="Canva Sans"/>
              </a:rPr>
              <a:t>A weighted average rating based on customer reviews.</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Votes : </a:t>
            </a:r>
            <a:r>
              <a:rPr lang="en-US" sz="2758">
                <a:solidFill>
                  <a:srgbClr val="FFFFFF"/>
                </a:solidFill>
                <a:latin typeface="Canva Sans"/>
                <a:ea typeface="Canva Sans"/>
                <a:cs typeface="Canva Sans"/>
                <a:sym typeface="Canva Sans"/>
              </a:rPr>
              <a:t>The number of customer votes, indicating popularity or customer engagement</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Reviews :</a:t>
            </a:r>
            <a:r>
              <a:rPr lang="en-US" sz="2758">
                <a:solidFill>
                  <a:srgbClr val="FFFFFF"/>
                </a:solidFill>
                <a:latin typeface="Canva Sans"/>
                <a:ea typeface="Canva Sans"/>
                <a:cs typeface="Canva Sans"/>
                <a:sym typeface="Canva Sans"/>
              </a:rPr>
              <a:t> Customer reviews and feedback on their dining experience.</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Online Order Availability : </a:t>
            </a:r>
            <a:r>
              <a:rPr lang="en-US" sz="2758">
                <a:solidFill>
                  <a:srgbClr val="FFFFFF"/>
                </a:solidFill>
                <a:latin typeface="Canva Sans"/>
                <a:ea typeface="Canva Sans"/>
                <a:cs typeface="Canva Sans"/>
                <a:sym typeface="Canva Sans"/>
              </a:rPr>
              <a:t>Whether the restaurant offers online ordering options.</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Table Booking Availability :</a:t>
            </a:r>
            <a:r>
              <a:rPr lang="en-US" sz="2758">
                <a:solidFill>
                  <a:srgbClr val="FFFFFF"/>
                </a:solidFill>
                <a:latin typeface="Canva Sans"/>
                <a:ea typeface="Canva Sans"/>
                <a:cs typeface="Canva Sans"/>
                <a:sym typeface="Canva Sans"/>
              </a:rPr>
              <a:t> Indicates if customers can book tables online.</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Restaurant Type : </a:t>
            </a:r>
            <a:r>
              <a:rPr lang="en-US" sz="2758">
                <a:solidFill>
                  <a:srgbClr val="FFFFFF"/>
                </a:solidFill>
                <a:latin typeface="Canva Sans"/>
                <a:ea typeface="Canva Sans"/>
                <a:cs typeface="Canva Sans"/>
                <a:sym typeface="Canva Sans"/>
              </a:rPr>
              <a:t>Categories such as casual dining, quick bites, cafes, etc.</a:t>
            </a:r>
          </a:p>
          <a:p>
            <a:pPr marL="595641" lvl="1" indent="-297821" algn="l">
              <a:lnSpc>
                <a:spcPts val="5214"/>
              </a:lnSpc>
              <a:buFont typeface="Arial"/>
              <a:buChar char="•"/>
            </a:pPr>
            <a:r>
              <a:rPr lang="en-US" sz="2758" b="1">
                <a:solidFill>
                  <a:srgbClr val="FFFFFF"/>
                </a:solidFill>
                <a:latin typeface="Canva Sans Bold"/>
                <a:ea typeface="Canva Sans Bold"/>
                <a:cs typeface="Canva Sans Bold"/>
                <a:sym typeface="Canva Sans Bold"/>
              </a:rPr>
              <a:t>Country :</a:t>
            </a:r>
            <a:r>
              <a:rPr lang="en-US" sz="2758">
                <a:solidFill>
                  <a:srgbClr val="FFFFFF"/>
                </a:solidFill>
                <a:latin typeface="Canva Sans"/>
                <a:ea typeface="Canva Sans"/>
                <a:cs typeface="Canva Sans"/>
                <a:sym typeface="Canva Sans"/>
              </a:rPr>
              <a:t> Country where the restaurant is located.</a:t>
            </a:r>
          </a:p>
          <a:p>
            <a:pPr algn="l">
              <a:lnSpc>
                <a:spcPts val="5005"/>
              </a:lnSpc>
            </a:pPr>
            <a:endParaRPr lang="en-US" sz="2758">
              <a:solidFill>
                <a:srgbClr val="FFFFFF"/>
              </a:solidFill>
              <a:latin typeface="Canva Sans"/>
              <a:ea typeface="Canva Sans"/>
              <a:cs typeface="Canva Sans"/>
              <a:sym typeface="Canva Sans"/>
            </a:endParaRPr>
          </a:p>
        </p:txBody>
      </p:sp>
      <p:sp>
        <p:nvSpPr>
          <p:cNvPr id="9" name="Freeform 9" descr="a halftone dot pattern"/>
          <p:cNvSpPr/>
          <p:nvPr/>
        </p:nvSpPr>
        <p:spPr>
          <a:xfrm rot="10569097">
            <a:off x="13888660" y="4045620"/>
            <a:ext cx="5426617" cy="5875274"/>
          </a:xfrm>
          <a:custGeom>
            <a:avLst/>
            <a:gdLst/>
            <a:ahLst/>
            <a:cxnLst/>
            <a:rect l="l" t="t" r="r" b="b"/>
            <a:pathLst>
              <a:path w="5426617" h="5875274">
                <a:moveTo>
                  <a:pt x="0" y="0"/>
                </a:moveTo>
                <a:lnTo>
                  <a:pt x="5426617" y="0"/>
                </a:lnTo>
                <a:lnTo>
                  <a:pt x="5426617" y="5875274"/>
                </a:lnTo>
                <a:lnTo>
                  <a:pt x="0" y="5875274"/>
                </a:lnTo>
                <a:lnTo>
                  <a:pt x="0" y="0"/>
                </a:lnTo>
                <a:close/>
              </a:path>
            </a:pathLst>
          </a:custGeom>
          <a:blipFill>
            <a:blip r:embed="rId2">
              <a:alphaModFix amt="19999"/>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halftone dot pattern"/>
          <p:cNvSpPr/>
          <p:nvPr/>
        </p:nvSpPr>
        <p:spPr>
          <a:xfrm>
            <a:off x="15140299" y="6228719"/>
            <a:ext cx="8727621" cy="7743780"/>
          </a:xfrm>
          <a:custGeom>
            <a:avLst/>
            <a:gdLst/>
            <a:ahLst/>
            <a:cxnLst/>
            <a:rect l="l" t="t" r="r" b="b"/>
            <a:pathLst>
              <a:path w="8727621" h="7743780">
                <a:moveTo>
                  <a:pt x="0" y="0"/>
                </a:moveTo>
                <a:lnTo>
                  <a:pt x="8727621" y="0"/>
                </a:lnTo>
                <a:lnTo>
                  <a:pt x="8727621"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15621" y="257175"/>
            <a:ext cx="15951091" cy="1208330"/>
            <a:chOff x="0" y="0"/>
            <a:chExt cx="4201110" cy="318243"/>
          </a:xfrm>
        </p:grpSpPr>
        <p:sp>
          <p:nvSpPr>
            <p:cNvPr id="4" name="Freeform 4"/>
            <p:cNvSpPr/>
            <p:nvPr/>
          </p:nvSpPr>
          <p:spPr>
            <a:xfrm>
              <a:off x="0" y="0"/>
              <a:ext cx="4201111" cy="318243"/>
            </a:xfrm>
            <a:custGeom>
              <a:avLst/>
              <a:gdLst/>
              <a:ahLst/>
              <a:cxnLst/>
              <a:rect l="l" t="t" r="r" b="b"/>
              <a:pathLst>
                <a:path w="4201111" h="318243">
                  <a:moveTo>
                    <a:pt x="0" y="0"/>
                  </a:moveTo>
                  <a:lnTo>
                    <a:pt x="3997911" y="0"/>
                  </a:lnTo>
                  <a:lnTo>
                    <a:pt x="4201111" y="159122"/>
                  </a:lnTo>
                  <a:lnTo>
                    <a:pt x="3997911" y="318243"/>
                  </a:lnTo>
                  <a:lnTo>
                    <a:pt x="0" y="318243"/>
                  </a:lnTo>
                  <a:lnTo>
                    <a:pt x="203200" y="159122"/>
                  </a:lnTo>
                  <a:lnTo>
                    <a:pt x="0" y="0"/>
                  </a:lnTo>
                  <a:close/>
                </a:path>
              </a:pathLst>
            </a:custGeom>
            <a:solidFill>
              <a:srgbClr val="F00322"/>
            </a:solidFill>
          </p:spPr>
        </p:sp>
        <p:sp>
          <p:nvSpPr>
            <p:cNvPr id="5" name="TextBox 5"/>
            <p:cNvSpPr txBox="1"/>
            <p:nvPr/>
          </p:nvSpPr>
          <p:spPr>
            <a:xfrm>
              <a:off x="177800" y="-38100"/>
              <a:ext cx="3947110" cy="356343"/>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11183032" y="2003336"/>
            <a:ext cx="4224149" cy="723450"/>
            <a:chOff x="0" y="0"/>
            <a:chExt cx="1112533" cy="190538"/>
          </a:xfrm>
        </p:grpSpPr>
        <p:sp>
          <p:nvSpPr>
            <p:cNvPr id="7" name="Freeform 7"/>
            <p:cNvSpPr/>
            <p:nvPr/>
          </p:nvSpPr>
          <p:spPr>
            <a:xfrm>
              <a:off x="0" y="0"/>
              <a:ext cx="1112533" cy="190538"/>
            </a:xfrm>
            <a:custGeom>
              <a:avLst/>
              <a:gdLst/>
              <a:ahLst/>
              <a:cxnLst/>
              <a:rect l="l" t="t" r="r" b="b"/>
              <a:pathLst>
                <a:path w="1112533" h="190538">
                  <a:moveTo>
                    <a:pt x="0" y="0"/>
                  </a:moveTo>
                  <a:lnTo>
                    <a:pt x="1112533" y="0"/>
                  </a:lnTo>
                  <a:lnTo>
                    <a:pt x="1112533" y="190538"/>
                  </a:lnTo>
                  <a:lnTo>
                    <a:pt x="0" y="190538"/>
                  </a:lnTo>
                  <a:close/>
                </a:path>
              </a:pathLst>
            </a:custGeom>
            <a:solidFill>
              <a:srgbClr val="F00322"/>
            </a:solidFill>
          </p:spPr>
        </p:sp>
        <p:sp>
          <p:nvSpPr>
            <p:cNvPr id="8" name="TextBox 8"/>
            <p:cNvSpPr txBox="1"/>
            <p:nvPr/>
          </p:nvSpPr>
          <p:spPr>
            <a:xfrm>
              <a:off x="0" y="-47625"/>
              <a:ext cx="1112533" cy="238163"/>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10982200" y="3260186"/>
            <a:ext cx="5384513" cy="771525"/>
            <a:chOff x="0" y="0"/>
            <a:chExt cx="1418143" cy="203200"/>
          </a:xfrm>
        </p:grpSpPr>
        <p:sp>
          <p:nvSpPr>
            <p:cNvPr id="10" name="Freeform 10"/>
            <p:cNvSpPr/>
            <p:nvPr/>
          </p:nvSpPr>
          <p:spPr>
            <a:xfrm>
              <a:off x="0" y="0"/>
              <a:ext cx="1418143" cy="203200"/>
            </a:xfrm>
            <a:custGeom>
              <a:avLst/>
              <a:gdLst/>
              <a:ahLst/>
              <a:cxnLst/>
              <a:rect l="l" t="t" r="r" b="b"/>
              <a:pathLst>
                <a:path w="1418143" h="203200">
                  <a:moveTo>
                    <a:pt x="1418143" y="0"/>
                  </a:moveTo>
                  <a:lnTo>
                    <a:pt x="0" y="0"/>
                  </a:lnTo>
                  <a:lnTo>
                    <a:pt x="101600" y="101600"/>
                  </a:lnTo>
                  <a:lnTo>
                    <a:pt x="0" y="203200"/>
                  </a:lnTo>
                  <a:lnTo>
                    <a:pt x="1418143" y="203200"/>
                  </a:lnTo>
                  <a:lnTo>
                    <a:pt x="1316543" y="101600"/>
                  </a:lnTo>
                  <a:lnTo>
                    <a:pt x="1418143" y="0"/>
                  </a:lnTo>
                  <a:close/>
                </a:path>
              </a:pathLst>
            </a:custGeom>
            <a:solidFill>
              <a:srgbClr val="F00322"/>
            </a:solidFill>
          </p:spPr>
        </p:sp>
        <p:sp>
          <p:nvSpPr>
            <p:cNvPr id="11" name="TextBox 11"/>
            <p:cNvSpPr txBox="1"/>
            <p:nvPr/>
          </p:nvSpPr>
          <p:spPr>
            <a:xfrm>
              <a:off x="88900" y="-38100"/>
              <a:ext cx="1240343" cy="241300"/>
            </a:xfrm>
            <a:prstGeom prst="rect">
              <a:avLst/>
            </a:prstGeom>
          </p:spPr>
          <p:txBody>
            <a:bodyPr lIns="50800" tIns="50800" rIns="50800" bIns="50800" rtlCol="0" anchor="ctr"/>
            <a:lstStyle/>
            <a:p>
              <a:pPr algn="ctr">
                <a:lnSpc>
                  <a:spcPts val="2100"/>
                </a:lnSpc>
              </a:pPr>
              <a:endParaRPr/>
            </a:p>
          </p:txBody>
        </p:sp>
      </p:grpSp>
      <p:sp>
        <p:nvSpPr>
          <p:cNvPr id="12" name="Freeform 12"/>
          <p:cNvSpPr/>
          <p:nvPr/>
        </p:nvSpPr>
        <p:spPr>
          <a:xfrm>
            <a:off x="200832" y="2605409"/>
            <a:ext cx="9383508" cy="5064148"/>
          </a:xfrm>
          <a:custGeom>
            <a:avLst/>
            <a:gdLst/>
            <a:ahLst/>
            <a:cxnLst/>
            <a:rect l="l" t="t" r="r" b="b"/>
            <a:pathLst>
              <a:path w="9383508" h="5064148">
                <a:moveTo>
                  <a:pt x="0" y="0"/>
                </a:moveTo>
                <a:lnTo>
                  <a:pt x="9383508" y="0"/>
                </a:lnTo>
                <a:lnTo>
                  <a:pt x="9383508" y="5064149"/>
                </a:lnTo>
                <a:lnTo>
                  <a:pt x="0" y="5064149"/>
                </a:lnTo>
                <a:lnTo>
                  <a:pt x="0" y="0"/>
                </a:lnTo>
                <a:close/>
              </a:path>
            </a:pathLst>
          </a:custGeom>
          <a:blipFill>
            <a:blip r:embed="rId4"/>
            <a:stretch>
              <a:fillRect l="-7288" t="-106548" r="-119389" b="-29712"/>
            </a:stretch>
          </a:blipFill>
        </p:spPr>
      </p:sp>
      <p:sp>
        <p:nvSpPr>
          <p:cNvPr id="13" name="TextBox 13"/>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BD031C"/>
                </a:solidFill>
                <a:latin typeface="Lato Bold Bold"/>
                <a:ea typeface="Lato Bold Bold"/>
                <a:cs typeface="Lato Bold Bold"/>
                <a:sym typeface="Lato Bold Bold"/>
              </a:rPr>
              <a:t>Page 6 of 15</a:t>
            </a:r>
          </a:p>
        </p:txBody>
      </p:sp>
      <p:sp>
        <p:nvSpPr>
          <p:cNvPr id="14" name="TextBox 14"/>
          <p:cNvSpPr txBox="1"/>
          <p:nvPr/>
        </p:nvSpPr>
        <p:spPr>
          <a:xfrm>
            <a:off x="3825281" y="318415"/>
            <a:ext cx="8659570" cy="1028701"/>
          </a:xfrm>
          <a:prstGeom prst="rect">
            <a:avLst/>
          </a:prstGeom>
        </p:spPr>
        <p:txBody>
          <a:bodyPr lIns="0" tIns="0" rIns="0" bIns="0" rtlCol="0" anchor="t">
            <a:spAutoFit/>
          </a:bodyPr>
          <a:lstStyle/>
          <a:p>
            <a:pPr algn="ctr">
              <a:lnSpc>
                <a:spcPts val="4199"/>
              </a:lnSpc>
              <a:spcBef>
                <a:spcPct val="0"/>
              </a:spcBef>
            </a:pPr>
            <a:r>
              <a:rPr lang="en-US" sz="2999" b="1">
                <a:solidFill>
                  <a:srgbClr val="FFFFFF"/>
                </a:solidFill>
                <a:latin typeface="Lato Bold Bold"/>
                <a:ea typeface="Lato Bold Bold"/>
                <a:cs typeface="Lato Bold Bold"/>
                <a:sym typeface="Lato Bold Bold"/>
              </a:rPr>
              <a:t>Top 15 Cuisines based on votes by Cities and Countries</a:t>
            </a:r>
          </a:p>
        </p:txBody>
      </p:sp>
      <p:sp>
        <p:nvSpPr>
          <p:cNvPr id="15" name="TextBox 15"/>
          <p:cNvSpPr txBox="1"/>
          <p:nvPr/>
        </p:nvSpPr>
        <p:spPr>
          <a:xfrm>
            <a:off x="11183032" y="2058038"/>
            <a:ext cx="4224149" cy="547371"/>
          </a:xfrm>
          <a:prstGeom prst="rect">
            <a:avLst/>
          </a:prstGeom>
        </p:spPr>
        <p:txBody>
          <a:bodyPr lIns="0" tIns="0" rIns="0" bIns="0" rtlCol="0" anchor="t">
            <a:spAutoFit/>
          </a:bodyPr>
          <a:lstStyle/>
          <a:p>
            <a:pPr algn="ctr">
              <a:lnSpc>
                <a:spcPts val="4479"/>
              </a:lnSpc>
              <a:spcBef>
                <a:spcPct val="0"/>
              </a:spcBef>
            </a:pPr>
            <a:r>
              <a:rPr lang="en-US" sz="3199" b="1">
                <a:solidFill>
                  <a:srgbClr val="FFFFFF"/>
                </a:solidFill>
                <a:latin typeface="Lato Bold Bold"/>
                <a:ea typeface="Lato Bold Bold"/>
                <a:cs typeface="Lato Bold Bold"/>
                <a:sym typeface="Lato Bold Bold"/>
              </a:rPr>
              <a:t>Key Insights :</a:t>
            </a:r>
          </a:p>
        </p:txBody>
      </p:sp>
      <p:sp>
        <p:nvSpPr>
          <p:cNvPr id="16" name="TextBox 16"/>
          <p:cNvSpPr txBox="1"/>
          <p:nvPr/>
        </p:nvSpPr>
        <p:spPr>
          <a:xfrm>
            <a:off x="10982200" y="3276378"/>
            <a:ext cx="5384513" cy="662941"/>
          </a:xfrm>
          <a:prstGeom prst="rect">
            <a:avLst/>
          </a:prstGeom>
        </p:spPr>
        <p:txBody>
          <a:bodyPr lIns="0" tIns="0" rIns="0" bIns="0" rtlCol="0" anchor="t">
            <a:spAutoFit/>
          </a:bodyPr>
          <a:lstStyle/>
          <a:p>
            <a:pPr algn="ctr">
              <a:lnSpc>
                <a:spcPts val="5459"/>
              </a:lnSpc>
              <a:spcBef>
                <a:spcPct val="0"/>
              </a:spcBef>
            </a:pPr>
            <a:r>
              <a:rPr lang="en-US" sz="3899" b="1">
                <a:solidFill>
                  <a:srgbClr val="FFFFFF"/>
                </a:solidFill>
                <a:latin typeface="Lato Bold Bold"/>
                <a:ea typeface="Lato Bold Bold"/>
                <a:cs typeface="Lato Bold Bold"/>
                <a:sym typeface="Lato Bold Bold"/>
              </a:rPr>
              <a:t>Indian Dishes :</a:t>
            </a:r>
          </a:p>
        </p:txBody>
      </p:sp>
      <p:sp>
        <p:nvSpPr>
          <p:cNvPr id="17" name="TextBox 17"/>
          <p:cNvSpPr txBox="1"/>
          <p:nvPr/>
        </p:nvSpPr>
        <p:spPr>
          <a:xfrm>
            <a:off x="10982200" y="4498436"/>
            <a:ext cx="6109719" cy="986155"/>
          </a:xfrm>
          <a:prstGeom prst="rect">
            <a:avLst/>
          </a:prstGeom>
        </p:spPr>
        <p:txBody>
          <a:bodyPr lIns="0" tIns="0" rIns="0" bIns="0" rtlCol="0" anchor="t">
            <a:spAutoFit/>
          </a:bodyPr>
          <a:lstStyle/>
          <a:p>
            <a:pPr marL="604516" lvl="1" indent="-302258" algn="ctr">
              <a:lnSpc>
                <a:spcPts val="3919"/>
              </a:lnSpc>
              <a:buFont typeface="Arial"/>
              <a:buChar char="•"/>
            </a:pPr>
            <a:r>
              <a:rPr lang="en-US" sz="2799" b="1">
                <a:solidFill>
                  <a:srgbClr val="000000"/>
                </a:solidFill>
                <a:latin typeface="Lato Bold Bold"/>
                <a:ea typeface="Lato Bold Bold"/>
                <a:cs typeface="Lato Bold Bold"/>
                <a:sym typeface="Lato Bold Bold"/>
              </a:rPr>
              <a:t>Indian Dishes </a:t>
            </a:r>
            <a:r>
              <a:rPr lang="en-US" sz="2799">
                <a:solidFill>
                  <a:srgbClr val="000000"/>
                </a:solidFill>
                <a:latin typeface="Lato Bold"/>
                <a:ea typeface="Lato Bold"/>
                <a:cs typeface="Lato Bold"/>
                <a:sym typeface="Lato Bold"/>
              </a:rPr>
              <a:t>are most popular in all over world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halftone dot pattern"/>
          <p:cNvSpPr/>
          <p:nvPr/>
        </p:nvSpPr>
        <p:spPr>
          <a:xfrm rot="3714649">
            <a:off x="-3568591" y="-7696199"/>
            <a:ext cx="11490479" cy="12440480"/>
          </a:xfrm>
          <a:custGeom>
            <a:avLst/>
            <a:gdLst/>
            <a:ahLst/>
            <a:cxnLst/>
            <a:rect l="l" t="t" r="r" b="b"/>
            <a:pathLst>
              <a:path w="11490479" h="12440480">
                <a:moveTo>
                  <a:pt x="0" y="0"/>
                </a:moveTo>
                <a:lnTo>
                  <a:pt x="11490480" y="0"/>
                </a:lnTo>
                <a:lnTo>
                  <a:pt x="11490480" y="12440479"/>
                </a:lnTo>
                <a:lnTo>
                  <a:pt x="0" y="12440479"/>
                </a:lnTo>
                <a:lnTo>
                  <a:pt x="0" y="0"/>
                </a:lnTo>
                <a:close/>
              </a:path>
            </a:pathLst>
          </a:custGeom>
          <a:blipFill>
            <a:blip r:embed="rId2">
              <a:alphaModFix amt="15000"/>
            </a:blip>
            <a:stretch>
              <a:fillRect/>
            </a:stretch>
          </a:blipFill>
        </p:spPr>
      </p:sp>
      <p:sp>
        <p:nvSpPr>
          <p:cNvPr id="3" name="Freeform 3"/>
          <p:cNvSpPr/>
          <p:nvPr/>
        </p:nvSpPr>
        <p:spPr>
          <a:xfrm>
            <a:off x="328337" y="1466398"/>
            <a:ext cx="8938664" cy="8282825"/>
          </a:xfrm>
          <a:custGeom>
            <a:avLst/>
            <a:gdLst/>
            <a:ahLst/>
            <a:cxnLst/>
            <a:rect l="l" t="t" r="r" b="b"/>
            <a:pathLst>
              <a:path w="8938664" h="8282825">
                <a:moveTo>
                  <a:pt x="0" y="0"/>
                </a:moveTo>
                <a:lnTo>
                  <a:pt x="8938664" y="0"/>
                </a:lnTo>
                <a:lnTo>
                  <a:pt x="8938664" y="8282825"/>
                </a:lnTo>
                <a:lnTo>
                  <a:pt x="0" y="8282825"/>
                </a:lnTo>
                <a:lnTo>
                  <a:pt x="0" y="0"/>
                </a:lnTo>
                <a:close/>
              </a:path>
            </a:pathLst>
          </a:custGeom>
          <a:blipFill>
            <a:blip r:embed="rId3"/>
            <a:stretch>
              <a:fillRect l="-30474" t="-30566" r="-124767" b="-24375"/>
            </a:stretch>
          </a:blipFill>
        </p:spPr>
      </p:sp>
      <p:grpSp>
        <p:nvGrpSpPr>
          <p:cNvPr id="4" name="Group 4"/>
          <p:cNvGrpSpPr/>
          <p:nvPr/>
        </p:nvGrpSpPr>
        <p:grpSpPr>
          <a:xfrm>
            <a:off x="1028700" y="92792"/>
            <a:ext cx="15462393" cy="1186015"/>
            <a:chOff x="0" y="0"/>
            <a:chExt cx="4072400" cy="312366"/>
          </a:xfrm>
        </p:grpSpPr>
        <p:sp>
          <p:nvSpPr>
            <p:cNvPr id="5" name="Freeform 5"/>
            <p:cNvSpPr/>
            <p:nvPr/>
          </p:nvSpPr>
          <p:spPr>
            <a:xfrm>
              <a:off x="0" y="0"/>
              <a:ext cx="4072400" cy="312366"/>
            </a:xfrm>
            <a:custGeom>
              <a:avLst/>
              <a:gdLst/>
              <a:ahLst/>
              <a:cxnLst/>
              <a:rect l="l" t="t" r="r" b="b"/>
              <a:pathLst>
                <a:path w="4072400" h="312366">
                  <a:moveTo>
                    <a:pt x="0" y="0"/>
                  </a:moveTo>
                  <a:lnTo>
                    <a:pt x="3869200" y="0"/>
                  </a:lnTo>
                  <a:lnTo>
                    <a:pt x="4072400" y="156183"/>
                  </a:lnTo>
                  <a:lnTo>
                    <a:pt x="3869200" y="312366"/>
                  </a:lnTo>
                  <a:lnTo>
                    <a:pt x="0" y="312366"/>
                  </a:lnTo>
                  <a:lnTo>
                    <a:pt x="203200" y="156183"/>
                  </a:lnTo>
                  <a:lnTo>
                    <a:pt x="0" y="0"/>
                  </a:lnTo>
                  <a:close/>
                </a:path>
              </a:pathLst>
            </a:custGeom>
            <a:solidFill>
              <a:srgbClr val="F00322"/>
            </a:solidFill>
          </p:spPr>
        </p:sp>
        <p:sp>
          <p:nvSpPr>
            <p:cNvPr id="6" name="TextBox 6"/>
            <p:cNvSpPr txBox="1"/>
            <p:nvPr/>
          </p:nvSpPr>
          <p:spPr>
            <a:xfrm>
              <a:off x="177800" y="-38100"/>
              <a:ext cx="3818400" cy="350466"/>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8971357" y="1466398"/>
            <a:ext cx="2528233" cy="360787"/>
            <a:chOff x="0" y="0"/>
            <a:chExt cx="665872" cy="95022"/>
          </a:xfrm>
        </p:grpSpPr>
        <p:sp>
          <p:nvSpPr>
            <p:cNvPr id="8" name="Freeform 8"/>
            <p:cNvSpPr/>
            <p:nvPr/>
          </p:nvSpPr>
          <p:spPr>
            <a:xfrm>
              <a:off x="0" y="0"/>
              <a:ext cx="665872" cy="95022"/>
            </a:xfrm>
            <a:custGeom>
              <a:avLst/>
              <a:gdLst/>
              <a:ahLst/>
              <a:cxnLst/>
              <a:rect l="l" t="t" r="r" b="b"/>
              <a:pathLst>
                <a:path w="665872" h="95022">
                  <a:moveTo>
                    <a:pt x="665872" y="0"/>
                  </a:moveTo>
                  <a:lnTo>
                    <a:pt x="0" y="0"/>
                  </a:lnTo>
                  <a:lnTo>
                    <a:pt x="101600" y="47511"/>
                  </a:lnTo>
                  <a:lnTo>
                    <a:pt x="0" y="95022"/>
                  </a:lnTo>
                  <a:lnTo>
                    <a:pt x="665872" y="95022"/>
                  </a:lnTo>
                  <a:lnTo>
                    <a:pt x="564272" y="47511"/>
                  </a:lnTo>
                  <a:lnTo>
                    <a:pt x="665872" y="0"/>
                  </a:lnTo>
                  <a:close/>
                </a:path>
              </a:pathLst>
            </a:custGeom>
            <a:solidFill>
              <a:srgbClr val="BD031C">
                <a:alpha val="31765"/>
              </a:srgbClr>
            </a:solidFill>
          </p:spPr>
        </p:sp>
        <p:sp>
          <p:nvSpPr>
            <p:cNvPr id="9" name="TextBox 9"/>
            <p:cNvSpPr txBox="1"/>
            <p:nvPr/>
          </p:nvSpPr>
          <p:spPr>
            <a:xfrm>
              <a:off x="88900" y="-38100"/>
              <a:ext cx="488072" cy="133122"/>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FF3131"/>
                </a:solidFill>
                <a:latin typeface="Lato Bold Bold"/>
                <a:ea typeface="Lato Bold Bold"/>
                <a:cs typeface="Lato Bold Bold"/>
                <a:sym typeface="Lato Bold Bold"/>
              </a:rPr>
              <a:t>Page 7 of 15</a:t>
            </a:r>
          </a:p>
        </p:txBody>
      </p:sp>
      <p:sp>
        <p:nvSpPr>
          <p:cNvPr id="11" name="TextBox 11"/>
          <p:cNvSpPr txBox="1"/>
          <p:nvPr/>
        </p:nvSpPr>
        <p:spPr>
          <a:xfrm>
            <a:off x="3624166" y="159384"/>
            <a:ext cx="10271460" cy="986155"/>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Lato Bold Bold"/>
                <a:ea typeface="Lato Bold Bold"/>
                <a:cs typeface="Lato Bold Bold"/>
                <a:sym typeface="Lato Bold Bold"/>
              </a:rPr>
              <a:t>Number of Restaurants opening based on Year, Month, Quarters.</a:t>
            </a:r>
          </a:p>
        </p:txBody>
      </p:sp>
      <p:sp>
        <p:nvSpPr>
          <p:cNvPr id="12" name="TextBox 12"/>
          <p:cNvSpPr txBox="1"/>
          <p:nvPr/>
        </p:nvSpPr>
        <p:spPr>
          <a:xfrm>
            <a:off x="9425553" y="1418773"/>
            <a:ext cx="8405232" cy="2082165"/>
          </a:xfrm>
          <a:prstGeom prst="rect">
            <a:avLst/>
          </a:prstGeom>
        </p:spPr>
        <p:txBody>
          <a:bodyPr lIns="0" tIns="0" rIns="0" bIns="0" rtlCol="0" anchor="t">
            <a:spAutoFit/>
          </a:bodyPr>
          <a:lstStyle/>
          <a:p>
            <a:pPr algn="l">
              <a:lnSpc>
                <a:spcPts val="3359"/>
              </a:lnSpc>
            </a:pPr>
            <a:r>
              <a:rPr lang="en-US" sz="2400" b="1">
                <a:solidFill>
                  <a:srgbClr val="000000"/>
                </a:solidFill>
                <a:latin typeface="Lato Bold Bold"/>
                <a:ea typeface="Lato Bold Bold"/>
                <a:cs typeface="Lato Bold Bold"/>
                <a:sym typeface="Lato Bold Bold"/>
              </a:rPr>
              <a:t>ANALYSIS : </a:t>
            </a:r>
          </a:p>
          <a:p>
            <a:pPr marL="1036320" lvl="2" indent="-345440" algn="l">
              <a:lnSpc>
                <a:spcPts val="3359"/>
              </a:lnSpc>
              <a:buFont typeface="Arial"/>
              <a:buChar char="⚬"/>
            </a:pPr>
            <a:r>
              <a:rPr lang="en-US" sz="2400">
                <a:solidFill>
                  <a:srgbClr val="000000"/>
                </a:solidFill>
                <a:latin typeface="Lato Bold"/>
                <a:ea typeface="Lato Bold"/>
                <a:cs typeface="Lato Bold"/>
                <a:sym typeface="Lato Bold"/>
              </a:rPr>
              <a:t>Even End of Q1, and Q3 has highest new restaurants opening.</a:t>
            </a:r>
          </a:p>
          <a:p>
            <a:pPr marL="1036320" lvl="2" indent="-345440" algn="l">
              <a:lnSpc>
                <a:spcPts val="3359"/>
              </a:lnSpc>
              <a:buFont typeface="Arial"/>
              <a:buChar char="⚬"/>
            </a:pPr>
            <a:r>
              <a:rPr lang="en-US" sz="2400">
                <a:solidFill>
                  <a:srgbClr val="000000"/>
                </a:solidFill>
                <a:latin typeface="Lato Bold"/>
                <a:ea typeface="Lato Bold"/>
                <a:cs typeface="Lato Bold"/>
                <a:sym typeface="Lato Bold"/>
              </a:rPr>
              <a:t>The analysis of the 6.92% decrease in Total Restaurant between 2011 and 2012.</a:t>
            </a:r>
          </a:p>
        </p:txBody>
      </p:sp>
      <p:sp>
        <p:nvSpPr>
          <p:cNvPr id="13" name="TextBox 13"/>
          <p:cNvSpPr txBox="1"/>
          <p:nvPr/>
        </p:nvSpPr>
        <p:spPr>
          <a:xfrm>
            <a:off x="9425553" y="3643813"/>
            <a:ext cx="8405232" cy="3339465"/>
          </a:xfrm>
          <a:prstGeom prst="rect">
            <a:avLst/>
          </a:prstGeom>
        </p:spPr>
        <p:txBody>
          <a:bodyPr lIns="0" tIns="0" rIns="0" bIns="0" rtlCol="0" anchor="t">
            <a:spAutoFit/>
          </a:bodyPr>
          <a:lstStyle/>
          <a:p>
            <a:pPr algn="l">
              <a:lnSpc>
                <a:spcPts val="3359"/>
              </a:lnSpc>
            </a:pPr>
            <a:r>
              <a:rPr lang="en-US" sz="2399" b="1">
                <a:solidFill>
                  <a:srgbClr val="000000"/>
                </a:solidFill>
                <a:latin typeface="Lato Bold Bold"/>
                <a:ea typeface="Lato Bold Bold"/>
                <a:cs typeface="Lato Bold Bold"/>
                <a:sym typeface="Lato Bold Bold"/>
              </a:rPr>
              <a:t>Key Insights :</a:t>
            </a:r>
          </a:p>
          <a:p>
            <a:pPr algn="l">
              <a:lnSpc>
                <a:spcPts val="3359"/>
              </a:lnSpc>
            </a:pPr>
            <a:r>
              <a:rPr lang="en-US" sz="2399" b="1">
                <a:solidFill>
                  <a:srgbClr val="000000"/>
                </a:solidFill>
                <a:latin typeface="Lato Bold Bold"/>
                <a:ea typeface="Lato Bold Bold"/>
                <a:cs typeface="Lato Bold Bold"/>
                <a:sym typeface="Lato Bold Bold"/>
              </a:rPr>
              <a:t>Growth of Trend in Most Active Years :</a:t>
            </a:r>
          </a:p>
          <a:p>
            <a:pPr marL="518158" lvl="1" indent="-259079" algn="l">
              <a:lnSpc>
                <a:spcPts val="3359"/>
              </a:lnSpc>
              <a:buFont typeface="Arial"/>
              <a:buChar char="•"/>
            </a:pPr>
            <a:r>
              <a:rPr lang="en-US" sz="2399">
                <a:solidFill>
                  <a:srgbClr val="000000"/>
                </a:solidFill>
                <a:latin typeface="Lato Bold"/>
                <a:ea typeface="Lato Bold"/>
                <a:cs typeface="Lato Bold"/>
                <a:sym typeface="Lato Bold"/>
              </a:rPr>
              <a:t>The highest number of restaurant opening occurred in 2011 &amp; 2018, with a total of 1098 &amp; 1102 respectively new restaurants .</a:t>
            </a:r>
          </a:p>
          <a:p>
            <a:pPr marL="518158" lvl="1" indent="-259079" algn="l">
              <a:lnSpc>
                <a:spcPts val="3359"/>
              </a:lnSpc>
              <a:buFont typeface="Arial"/>
              <a:buChar char="•"/>
            </a:pPr>
            <a:r>
              <a:rPr lang="en-US" sz="2399">
                <a:solidFill>
                  <a:srgbClr val="000000"/>
                </a:solidFill>
                <a:latin typeface="Lato Bold"/>
                <a:ea typeface="Lato Bold"/>
                <a:cs typeface="Lato Bold"/>
                <a:sym typeface="Lato Bold"/>
              </a:rPr>
              <a:t>Raise in 2011 Zomato started its Operations in various cities like Hyderabad, Pune, Chennai, etc.. and also launched application for cellular devices.</a:t>
            </a:r>
          </a:p>
        </p:txBody>
      </p:sp>
      <p:sp>
        <p:nvSpPr>
          <p:cNvPr id="14" name="TextBox 14"/>
          <p:cNvSpPr txBox="1"/>
          <p:nvPr/>
        </p:nvSpPr>
        <p:spPr>
          <a:xfrm>
            <a:off x="9425553" y="7126154"/>
            <a:ext cx="8561435" cy="2501265"/>
          </a:xfrm>
          <a:prstGeom prst="rect">
            <a:avLst/>
          </a:prstGeom>
        </p:spPr>
        <p:txBody>
          <a:bodyPr lIns="0" tIns="0" rIns="0" bIns="0" rtlCol="0" anchor="t">
            <a:spAutoFit/>
          </a:bodyPr>
          <a:lstStyle/>
          <a:p>
            <a:pPr algn="l">
              <a:lnSpc>
                <a:spcPts val="3359"/>
              </a:lnSpc>
            </a:pPr>
            <a:r>
              <a:rPr lang="en-US" sz="2399" b="1">
                <a:solidFill>
                  <a:srgbClr val="000000"/>
                </a:solidFill>
                <a:latin typeface="Lato Bold Bold"/>
                <a:ea typeface="Lato Bold Bold"/>
                <a:cs typeface="Lato Bold Bold"/>
                <a:sym typeface="Lato Bold Bold"/>
              </a:rPr>
              <a:t>Decline of Opening in restaurants Years : </a:t>
            </a:r>
          </a:p>
          <a:p>
            <a:pPr marL="518158" lvl="1" indent="-259079" algn="l">
              <a:lnSpc>
                <a:spcPts val="3359"/>
              </a:lnSpc>
              <a:buFont typeface="Arial"/>
              <a:buChar char="•"/>
            </a:pPr>
            <a:r>
              <a:rPr lang="en-US" sz="2399">
                <a:solidFill>
                  <a:srgbClr val="000000"/>
                </a:solidFill>
                <a:latin typeface="Lato Bold"/>
                <a:ea typeface="Lato Bold"/>
                <a:cs typeface="Lato Bold"/>
                <a:sym typeface="Lato Bold"/>
              </a:rPr>
              <a:t>Some years, such as 2012, 2015, 2016 saw fever restaurant openings, due to economic downturns, regulatory changes.</a:t>
            </a:r>
          </a:p>
          <a:p>
            <a:pPr marL="518158" lvl="1" indent="-259079" algn="l">
              <a:lnSpc>
                <a:spcPts val="3359"/>
              </a:lnSpc>
              <a:buFont typeface="Arial"/>
              <a:buChar char="•"/>
            </a:pPr>
            <a:r>
              <a:rPr lang="en-US" sz="2399">
                <a:solidFill>
                  <a:srgbClr val="000000"/>
                </a:solidFill>
                <a:latin typeface="Lato Bold"/>
                <a:ea typeface="Lato Bold"/>
                <a:cs typeface="Lato Bold"/>
                <a:sym typeface="Lato Bold"/>
              </a:rPr>
              <a:t>In 2012 Zomato has gone Globally and started acquiring restaurant listing companies in emerging markets.</a:t>
            </a:r>
          </a:p>
        </p:txBody>
      </p:sp>
      <p:grpSp>
        <p:nvGrpSpPr>
          <p:cNvPr id="15" name="Group 15"/>
          <p:cNvGrpSpPr/>
          <p:nvPr/>
        </p:nvGrpSpPr>
        <p:grpSpPr>
          <a:xfrm>
            <a:off x="9144000" y="3691438"/>
            <a:ext cx="2528233" cy="360787"/>
            <a:chOff x="0" y="0"/>
            <a:chExt cx="665872" cy="95022"/>
          </a:xfrm>
        </p:grpSpPr>
        <p:sp>
          <p:nvSpPr>
            <p:cNvPr id="16" name="Freeform 16"/>
            <p:cNvSpPr/>
            <p:nvPr/>
          </p:nvSpPr>
          <p:spPr>
            <a:xfrm>
              <a:off x="0" y="0"/>
              <a:ext cx="665872" cy="95022"/>
            </a:xfrm>
            <a:custGeom>
              <a:avLst/>
              <a:gdLst/>
              <a:ahLst/>
              <a:cxnLst/>
              <a:rect l="l" t="t" r="r" b="b"/>
              <a:pathLst>
                <a:path w="665872" h="95022">
                  <a:moveTo>
                    <a:pt x="665872" y="0"/>
                  </a:moveTo>
                  <a:lnTo>
                    <a:pt x="0" y="0"/>
                  </a:lnTo>
                  <a:lnTo>
                    <a:pt x="101600" y="47511"/>
                  </a:lnTo>
                  <a:lnTo>
                    <a:pt x="0" y="95022"/>
                  </a:lnTo>
                  <a:lnTo>
                    <a:pt x="665872" y="95022"/>
                  </a:lnTo>
                  <a:lnTo>
                    <a:pt x="564272" y="47511"/>
                  </a:lnTo>
                  <a:lnTo>
                    <a:pt x="665872" y="0"/>
                  </a:lnTo>
                  <a:close/>
                </a:path>
              </a:pathLst>
            </a:custGeom>
            <a:solidFill>
              <a:srgbClr val="BD031C">
                <a:alpha val="31765"/>
              </a:srgbClr>
            </a:solidFill>
          </p:spPr>
        </p:sp>
        <p:sp>
          <p:nvSpPr>
            <p:cNvPr id="17" name="TextBox 17"/>
            <p:cNvSpPr txBox="1"/>
            <p:nvPr/>
          </p:nvSpPr>
          <p:spPr>
            <a:xfrm>
              <a:off x="88900" y="-38100"/>
              <a:ext cx="488072" cy="133122"/>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halftone dot pattern"/>
          <p:cNvSpPr/>
          <p:nvPr/>
        </p:nvSpPr>
        <p:spPr>
          <a:xfrm rot="7025167">
            <a:off x="12542760" y="-8211921"/>
            <a:ext cx="11490479" cy="12440480"/>
          </a:xfrm>
          <a:custGeom>
            <a:avLst/>
            <a:gdLst/>
            <a:ahLst/>
            <a:cxnLst/>
            <a:rect l="l" t="t" r="r" b="b"/>
            <a:pathLst>
              <a:path w="11490479" h="12440480">
                <a:moveTo>
                  <a:pt x="0" y="0"/>
                </a:moveTo>
                <a:lnTo>
                  <a:pt x="11490480" y="0"/>
                </a:lnTo>
                <a:lnTo>
                  <a:pt x="11490480" y="12440479"/>
                </a:lnTo>
                <a:lnTo>
                  <a:pt x="0" y="12440479"/>
                </a:lnTo>
                <a:lnTo>
                  <a:pt x="0" y="0"/>
                </a:lnTo>
                <a:close/>
              </a:path>
            </a:pathLst>
          </a:custGeom>
          <a:blipFill>
            <a:blip r:embed="rId2">
              <a:alphaModFix amt="9999"/>
            </a:blip>
            <a:stretch>
              <a:fillRect/>
            </a:stretch>
          </a:blipFill>
        </p:spPr>
      </p:sp>
      <p:grpSp>
        <p:nvGrpSpPr>
          <p:cNvPr id="3" name="Group 3"/>
          <p:cNvGrpSpPr/>
          <p:nvPr/>
        </p:nvGrpSpPr>
        <p:grpSpPr>
          <a:xfrm>
            <a:off x="214789" y="59320"/>
            <a:ext cx="15462393" cy="1252959"/>
            <a:chOff x="0" y="0"/>
            <a:chExt cx="4072400" cy="329997"/>
          </a:xfrm>
        </p:grpSpPr>
        <p:sp>
          <p:nvSpPr>
            <p:cNvPr id="4" name="Freeform 4"/>
            <p:cNvSpPr/>
            <p:nvPr/>
          </p:nvSpPr>
          <p:spPr>
            <a:xfrm>
              <a:off x="0" y="0"/>
              <a:ext cx="4072400" cy="329997"/>
            </a:xfrm>
            <a:custGeom>
              <a:avLst/>
              <a:gdLst/>
              <a:ahLst/>
              <a:cxnLst/>
              <a:rect l="l" t="t" r="r" b="b"/>
              <a:pathLst>
                <a:path w="4072400" h="329997">
                  <a:moveTo>
                    <a:pt x="0" y="0"/>
                  </a:moveTo>
                  <a:lnTo>
                    <a:pt x="3869200" y="0"/>
                  </a:lnTo>
                  <a:lnTo>
                    <a:pt x="4072400" y="164999"/>
                  </a:lnTo>
                  <a:lnTo>
                    <a:pt x="3869200" y="329997"/>
                  </a:lnTo>
                  <a:lnTo>
                    <a:pt x="0" y="329997"/>
                  </a:lnTo>
                  <a:lnTo>
                    <a:pt x="203200" y="164999"/>
                  </a:lnTo>
                  <a:lnTo>
                    <a:pt x="0" y="0"/>
                  </a:lnTo>
                  <a:close/>
                </a:path>
              </a:pathLst>
            </a:custGeom>
            <a:solidFill>
              <a:srgbClr val="F00322"/>
            </a:solidFill>
          </p:spPr>
        </p:sp>
        <p:sp>
          <p:nvSpPr>
            <p:cNvPr id="5" name="TextBox 5"/>
            <p:cNvSpPr txBox="1"/>
            <p:nvPr/>
          </p:nvSpPr>
          <p:spPr>
            <a:xfrm>
              <a:off x="177800" y="-38100"/>
              <a:ext cx="3818400" cy="368097"/>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11155306" y="5762382"/>
            <a:ext cx="4521875" cy="3664617"/>
          </a:xfrm>
          <a:custGeom>
            <a:avLst/>
            <a:gdLst/>
            <a:ahLst/>
            <a:cxnLst/>
            <a:rect l="l" t="t" r="r" b="b"/>
            <a:pathLst>
              <a:path w="4521875" h="3664617">
                <a:moveTo>
                  <a:pt x="0" y="0"/>
                </a:moveTo>
                <a:lnTo>
                  <a:pt x="4521876" y="0"/>
                </a:lnTo>
                <a:lnTo>
                  <a:pt x="4521876" y="3664618"/>
                </a:lnTo>
                <a:lnTo>
                  <a:pt x="0" y="3664618"/>
                </a:lnTo>
                <a:lnTo>
                  <a:pt x="0" y="0"/>
                </a:lnTo>
                <a:close/>
              </a:path>
            </a:pathLst>
          </a:custGeom>
          <a:blipFill>
            <a:blip r:embed="rId3"/>
            <a:stretch>
              <a:fillRect l="-8105" t="-73679" r="-189497" b="-32881"/>
            </a:stretch>
          </a:blipFill>
        </p:spPr>
      </p:sp>
      <p:sp>
        <p:nvSpPr>
          <p:cNvPr id="7" name="Freeform 7"/>
          <p:cNvSpPr/>
          <p:nvPr/>
        </p:nvSpPr>
        <p:spPr>
          <a:xfrm>
            <a:off x="11145834" y="1694450"/>
            <a:ext cx="4531348" cy="3686932"/>
          </a:xfrm>
          <a:custGeom>
            <a:avLst/>
            <a:gdLst/>
            <a:ahLst/>
            <a:cxnLst/>
            <a:rect l="l" t="t" r="r" b="b"/>
            <a:pathLst>
              <a:path w="4531348" h="3686932">
                <a:moveTo>
                  <a:pt x="0" y="0"/>
                </a:moveTo>
                <a:lnTo>
                  <a:pt x="4531348" y="0"/>
                </a:lnTo>
                <a:lnTo>
                  <a:pt x="4531348" y="3686932"/>
                </a:lnTo>
                <a:lnTo>
                  <a:pt x="0" y="3686932"/>
                </a:lnTo>
                <a:lnTo>
                  <a:pt x="0" y="0"/>
                </a:lnTo>
                <a:close/>
              </a:path>
            </a:pathLst>
          </a:custGeom>
          <a:blipFill>
            <a:blip r:embed="rId4"/>
            <a:stretch>
              <a:fillRect l="-146258" t="-47813" r="-50722" b="-57497"/>
            </a:stretch>
          </a:blipFill>
        </p:spPr>
      </p:sp>
      <p:grpSp>
        <p:nvGrpSpPr>
          <p:cNvPr id="8" name="Group 8"/>
          <p:cNvGrpSpPr/>
          <p:nvPr/>
        </p:nvGrpSpPr>
        <p:grpSpPr>
          <a:xfrm>
            <a:off x="460251" y="1695621"/>
            <a:ext cx="4224149" cy="723450"/>
            <a:chOff x="0" y="0"/>
            <a:chExt cx="1112533" cy="190538"/>
          </a:xfrm>
        </p:grpSpPr>
        <p:sp>
          <p:nvSpPr>
            <p:cNvPr id="9" name="Freeform 9"/>
            <p:cNvSpPr/>
            <p:nvPr/>
          </p:nvSpPr>
          <p:spPr>
            <a:xfrm>
              <a:off x="0" y="0"/>
              <a:ext cx="1112533" cy="190538"/>
            </a:xfrm>
            <a:custGeom>
              <a:avLst/>
              <a:gdLst/>
              <a:ahLst/>
              <a:cxnLst/>
              <a:rect l="l" t="t" r="r" b="b"/>
              <a:pathLst>
                <a:path w="1112533" h="190538">
                  <a:moveTo>
                    <a:pt x="0" y="0"/>
                  </a:moveTo>
                  <a:lnTo>
                    <a:pt x="1112533" y="0"/>
                  </a:lnTo>
                  <a:lnTo>
                    <a:pt x="1112533" y="190538"/>
                  </a:lnTo>
                  <a:lnTo>
                    <a:pt x="0" y="190538"/>
                  </a:lnTo>
                  <a:close/>
                </a:path>
              </a:pathLst>
            </a:custGeom>
            <a:solidFill>
              <a:srgbClr val="F00322"/>
            </a:solidFill>
          </p:spPr>
        </p:sp>
        <p:sp>
          <p:nvSpPr>
            <p:cNvPr id="10" name="TextBox 10"/>
            <p:cNvSpPr txBox="1"/>
            <p:nvPr/>
          </p:nvSpPr>
          <p:spPr>
            <a:xfrm>
              <a:off x="0" y="-47625"/>
              <a:ext cx="1112533" cy="238163"/>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BD031C"/>
                </a:solidFill>
                <a:latin typeface="Lato Bold Bold"/>
                <a:ea typeface="Lato Bold Bold"/>
                <a:cs typeface="Lato Bold Bold"/>
                <a:sym typeface="Lato Bold Bold"/>
              </a:rPr>
              <a:t>Page 8 of 15</a:t>
            </a:r>
          </a:p>
        </p:txBody>
      </p:sp>
      <p:sp>
        <p:nvSpPr>
          <p:cNvPr id="12" name="TextBox 12"/>
          <p:cNvSpPr txBox="1"/>
          <p:nvPr/>
        </p:nvSpPr>
        <p:spPr>
          <a:xfrm>
            <a:off x="1437612" y="294005"/>
            <a:ext cx="13169146" cy="497841"/>
          </a:xfrm>
          <a:prstGeom prst="rect">
            <a:avLst/>
          </a:prstGeom>
        </p:spPr>
        <p:txBody>
          <a:bodyPr lIns="0" tIns="0" rIns="0" bIns="0" rtlCol="0" anchor="t">
            <a:spAutoFit/>
          </a:bodyPr>
          <a:lstStyle/>
          <a:p>
            <a:pPr algn="just">
              <a:lnSpc>
                <a:spcPts val="4059"/>
              </a:lnSpc>
              <a:spcBef>
                <a:spcPct val="0"/>
              </a:spcBef>
            </a:pPr>
            <a:r>
              <a:rPr lang="en-US" sz="2899" b="1">
                <a:solidFill>
                  <a:srgbClr val="FFFFFF"/>
                </a:solidFill>
                <a:latin typeface="Lato Bold Bold"/>
                <a:ea typeface="Lato Bold Bold"/>
                <a:cs typeface="Lato Bold Bold"/>
                <a:sym typeface="Lato Bold Bold"/>
              </a:rPr>
              <a:t>Percentage of restaurants based on “Has table booking” &amp; “Has online delivery”</a:t>
            </a:r>
          </a:p>
        </p:txBody>
      </p:sp>
      <p:sp>
        <p:nvSpPr>
          <p:cNvPr id="13" name="TextBox 13"/>
          <p:cNvSpPr txBox="1"/>
          <p:nvPr/>
        </p:nvSpPr>
        <p:spPr>
          <a:xfrm>
            <a:off x="1345267" y="1750323"/>
            <a:ext cx="2454116" cy="547371"/>
          </a:xfrm>
          <a:prstGeom prst="rect">
            <a:avLst/>
          </a:prstGeom>
        </p:spPr>
        <p:txBody>
          <a:bodyPr lIns="0" tIns="0" rIns="0" bIns="0" rtlCol="0" anchor="t">
            <a:spAutoFit/>
          </a:bodyPr>
          <a:lstStyle/>
          <a:p>
            <a:pPr algn="ctr">
              <a:lnSpc>
                <a:spcPts val="4479"/>
              </a:lnSpc>
              <a:spcBef>
                <a:spcPct val="0"/>
              </a:spcBef>
            </a:pPr>
            <a:r>
              <a:rPr lang="en-US" sz="3199" b="1">
                <a:solidFill>
                  <a:srgbClr val="FFFFFF"/>
                </a:solidFill>
                <a:latin typeface="Lato Bold Bold"/>
                <a:ea typeface="Lato Bold Bold"/>
                <a:cs typeface="Lato Bold Bold"/>
                <a:sym typeface="Lato Bold Bold"/>
              </a:rPr>
              <a:t>Key Insights :</a:t>
            </a:r>
          </a:p>
        </p:txBody>
      </p:sp>
      <p:sp>
        <p:nvSpPr>
          <p:cNvPr id="14" name="TextBox 14"/>
          <p:cNvSpPr txBox="1"/>
          <p:nvPr/>
        </p:nvSpPr>
        <p:spPr>
          <a:xfrm>
            <a:off x="478388" y="2733396"/>
            <a:ext cx="8412024" cy="2967355"/>
          </a:xfrm>
          <a:prstGeom prst="rect">
            <a:avLst/>
          </a:prstGeom>
        </p:spPr>
        <p:txBody>
          <a:bodyPr lIns="0" tIns="0" rIns="0" bIns="0" rtlCol="0" anchor="t">
            <a:spAutoFit/>
          </a:bodyPr>
          <a:lstStyle/>
          <a:p>
            <a:pPr algn="l">
              <a:lnSpc>
                <a:spcPts val="3919"/>
              </a:lnSpc>
            </a:pPr>
            <a:r>
              <a:rPr lang="en-US" sz="2799" b="1">
                <a:solidFill>
                  <a:srgbClr val="000000"/>
                </a:solidFill>
                <a:latin typeface="Lato Bold Bold"/>
                <a:ea typeface="Lato Bold Bold"/>
                <a:cs typeface="Lato Bold Bold"/>
                <a:sym typeface="Lato Bold Bold"/>
              </a:rPr>
              <a:t>Has online delivery :</a:t>
            </a:r>
          </a:p>
          <a:p>
            <a:pPr marL="604516" lvl="1" indent="-302258" algn="l">
              <a:lnSpc>
                <a:spcPts val="3919"/>
              </a:lnSpc>
              <a:buFont typeface="Arial"/>
              <a:buChar char="•"/>
            </a:pPr>
            <a:r>
              <a:rPr lang="en-US" sz="2799">
                <a:solidFill>
                  <a:srgbClr val="000000"/>
                </a:solidFill>
                <a:latin typeface="Lato Bold"/>
                <a:ea typeface="Lato Bold"/>
                <a:cs typeface="Lato Bold"/>
                <a:sym typeface="Lato Bold"/>
              </a:rPr>
              <a:t>Total % Restaurants has No Online Delivery : 74.34%</a:t>
            </a:r>
          </a:p>
          <a:p>
            <a:pPr marL="604516" lvl="1" indent="-302258" algn="l">
              <a:lnSpc>
                <a:spcPts val="3919"/>
              </a:lnSpc>
              <a:buFont typeface="Arial"/>
              <a:buChar char="•"/>
            </a:pPr>
            <a:r>
              <a:rPr lang="en-US" sz="2799">
                <a:solidFill>
                  <a:srgbClr val="000000"/>
                </a:solidFill>
                <a:latin typeface="Lato Bold"/>
                <a:ea typeface="Lato Bold"/>
                <a:cs typeface="Lato Bold"/>
                <a:sym typeface="Lato Bold"/>
              </a:rPr>
              <a:t>Total % Restaurants has Online Delivery : 25.66%</a:t>
            </a:r>
          </a:p>
          <a:p>
            <a:pPr algn="l">
              <a:lnSpc>
                <a:spcPts val="3919"/>
              </a:lnSpc>
            </a:pPr>
            <a:endParaRPr lang="en-US" sz="2799">
              <a:solidFill>
                <a:srgbClr val="000000"/>
              </a:solidFill>
              <a:latin typeface="Lato Bold"/>
              <a:ea typeface="Lato Bold"/>
              <a:cs typeface="Lato Bold"/>
              <a:sym typeface="Lato Bold"/>
            </a:endParaRPr>
          </a:p>
        </p:txBody>
      </p:sp>
      <p:sp>
        <p:nvSpPr>
          <p:cNvPr id="15" name="AutoShape 15"/>
          <p:cNvSpPr/>
          <p:nvPr/>
        </p:nvSpPr>
        <p:spPr>
          <a:xfrm>
            <a:off x="460209" y="5662651"/>
            <a:ext cx="8683749" cy="19050"/>
          </a:xfrm>
          <a:prstGeom prst="line">
            <a:avLst/>
          </a:prstGeom>
          <a:ln w="38100" cap="flat">
            <a:solidFill>
              <a:srgbClr val="F00322"/>
            </a:solidFill>
            <a:prstDash val="solid"/>
            <a:headEnd type="none" w="sm" len="sm"/>
            <a:tailEnd type="none" w="sm" len="sm"/>
          </a:ln>
        </p:spPr>
      </p:sp>
      <p:sp>
        <p:nvSpPr>
          <p:cNvPr id="16" name="TextBox 16"/>
          <p:cNvSpPr txBox="1"/>
          <p:nvPr/>
        </p:nvSpPr>
        <p:spPr>
          <a:xfrm>
            <a:off x="478388" y="6015076"/>
            <a:ext cx="7757824" cy="2472055"/>
          </a:xfrm>
          <a:prstGeom prst="rect">
            <a:avLst/>
          </a:prstGeom>
        </p:spPr>
        <p:txBody>
          <a:bodyPr lIns="0" tIns="0" rIns="0" bIns="0" rtlCol="0" anchor="t">
            <a:spAutoFit/>
          </a:bodyPr>
          <a:lstStyle/>
          <a:p>
            <a:pPr algn="l">
              <a:lnSpc>
                <a:spcPts val="3919"/>
              </a:lnSpc>
            </a:pPr>
            <a:r>
              <a:rPr lang="en-US" sz="2799" b="1">
                <a:solidFill>
                  <a:srgbClr val="000000"/>
                </a:solidFill>
                <a:latin typeface="Lato Bold Bold"/>
                <a:ea typeface="Lato Bold Bold"/>
                <a:cs typeface="Lato Bold Bold"/>
                <a:sym typeface="Lato Bold Bold"/>
              </a:rPr>
              <a:t>Has Table Booking :</a:t>
            </a:r>
          </a:p>
          <a:p>
            <a:pPr marL="604516" lvl="1" indent="-302258" algn="l">
              <a:lnSpc>
                <a:spcPts val="3919"/>
              </a:lnSpc>
              <a:buFont typeface="Arial"/>
              <a:buChar char="•"/>
            </a:pPr>
            <a:r>
              <a:rPr lang="en-US" sz="2799">
                <a:solidFill>
                  <a:srgbClr val="000000"/>
                </a:solidFill>
                <a:latin typeface="Lato Bold"/>
                <a:ea typeface="Lato Bold"/>
                <a:cs typeface="Lato Bold"/>
                <a:sym typeface="Lato Bold"/>
              </a:rPr>
              <a:t>Total % Restaurants has No Table Booking : 87.88% </a:t>
            </a:r>
          </a:p>
          <a:p>
            <a:pPr marL="604516" lvl="1" indent="-302258" algn="l">
              <a:lnSpc>
                <a:spcPts val="3919"/>
              </a:lnSpc>
              <a:buFont typeface="Arial"/>
              <a:buChar char="•"/>
            </a:pPr>
            <a:r>
              <a:rPr lang="en-US" sz="2799">
                <a:solidFill>
                  <a:srgbClr val="000000"/>
                </a:solidFill>
                <a:latin typeface="Lato Bold"/>
                <a:ea typeface="Lato Bold"/>
                <a:cs typeface="Lato Bold"/>
                <a:sym typeface="Lato Bold"/>
              </a:rPr>
              <a:t>Total % Restaurants has Table Booking : 12.12%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7189" y="211720"/>
            <a:ext cx="8544840" cy="1074442"/>
            <a:chOff x="0" y="0"/>
            <a:chExt cx="2250493" cy="282981"/>
          </a:xfrm>
        </p:grpSpPr>
        <p:sp>
          <p:nvSpPr>
            <p:cNvPr id="3" name="Freeform 3"/>
            <p:cNvSpPr/>
            <p:nvPr/>
          </p:nvSpPr>
          <p:spPr>
            <a:xfrm>
              <a:off x="0" y="0"/>
              <a:ext cx="2250493" cy="282980"/>
            </a:xfrm>
            <a:custGeom>
              <a:avLst/>
              <a:gdLst/>
              <a:ahLst/>
              <a:cxnLst/>
              <a:rect l="l" t="t" r="r" b="b"/>
              <a:pathLst>
                <a:path w="2250493" h="282980">
                  <a:moveTo>
                    <a:pt x="0" y="0"/>
                  </a:moveTo>
                  <a:lnTo>
                    <a:pt x="2047293" y="0"/>
                  </a:lnTo>
                  <a:lnTo>
                    <a:pt x="2250493" y="141490"/>
                  </a:lnTo>
                  <a:lnTo>
                    <a:pt x="2047293" y="282980"/>
                  </a:lnTo>
                  <a:lnTo>
                    <a:pt x="0" y="282980"/>
                  </a:lnTo>
                  <a:lnTo>
                    <a:pt x="203200" y="141490"/>
                  </a:lnTo>
                  <a:lnTo>
                    <a:pt x="0" y="0"/>
                  </a:lnTo>
                  <a:close/>
                </a:path>
              </a:pathLst>
            </a:custGeom>
            <a:solidFill>
              <a:srgbClr val="F00322"/>
            </a:solidFill>
          </p:spPr>
        </p:sp>
        <p:sp>
          <p:nvSpPr>
            <p:cNvPr id="4" name="TextBox 4"/>
            <p:cNvSpPr txBox="1"/>
            <p:nvPr/>
          </p:nvSpPr>
          <p:spPr>
            <a:xfrm>
              <a:off x="177800" y="-38100"/>
              <a:ext cx="1996493" cy="321081"/>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823864" y="0"/>
            <a:ext cx="9464136" cy="5655173"/>
          </a:xfrm>
          <a:custGeom>
            <a:avLst/>
            <a:gdLst/>
            <a:ahLst/>
            <a:cxnLst/>
            <a:rect l="l" t="t" r="r" b="b"/>
            <a:pathLst>
              <a:path w="9464136" h="5655173">
                <a:moveTo>
                  <a:pt x="0" y="0"/>
                </a:moveTo>
                <a:lnTo>
                  <a:pt x="9464136" y="0"/>
                </a:lnTo>
                <a:lnTo>
                  <a:pt x="9464136" y="5655173"/>
                </a:lnTo>
                <a:lnTo>
                  <a:pt x="0" y="5655173"/>
                </a:lnTo>
                <a:lnTo>
                  <a:pt x="0" y="0"/>
                </a:lnTo>
                <a:close/>
              </a:path>
            </a:pathLst>
          </a:custGeom>
          <a:blipFill>
            <a:blip r:embed="rId2"/>
            <a:stretch>
              <a:fillRect l="-110498" t="-90948" r="-129180" b="-128813"/>
            </a:stretch>
          </a:blipFill>
        </p:spPr>
      </p:sp>
      <p:sp>
        <p:nvSpPr>
          <p:cNvPr id="6" name="Freeform 6"/>
          <p:cNvSpPr/>
          <p:nvPr/>
        </p:nvSpPr>
        <p:spPr>
          <a:xfrm>
            <a:off x="123323" y="5431511"/>
            <a:ext cx="8788707" cy="4656195"/>
          </a:xfrm>
          <a:custGeom>
            <a:avLst/>
            <a:gdLst/>
            <a:ahLst/>
            <a:cxnLst/>
            <a:rect l="l" t="t" r="r" b="b"/>
            <a:pathLst>
              <a:path w="8788707" h="4656195">
                <a:moveTo>
                  <a:pt x="0" y="0"/>
                </a:moveTo>
                <a:lnTo>
                  <a:pt x="8788706" y="0"/>
                </a:lnTo>
                <a:lnTo>
                  <a:pt x="8788706" y="4656195"/>
                </a:lnTo>
                <a:lnTo>
                  <a:pt x="0" y="4656195"/>
                </a:lnTo>
                <a:lnTo>
                  <a:pt x="0" y="0"/>
                </a:lnTo>
                <a:close/>
              </a:path>
            </a:pathLst>
          </a:custGeom>
          <a:blipFill>
            <a:blip r:embed="rId2"/>
            <a:stretch>
              <a:fillRect l="-110820" t="-215766" r="-129196" b="-45240"/>
            </a:stretch>
          </a:blipFill>
        </p:spPr>
      </p:sp>
      <p:sp>
        <p:nvSpPr>
          <p:cNvPr id="7" name="TextBox 7"/>
          <p:cNvSpPr txBox="1"/>
          <p:nvPr/>
        </p:nvSpPr>
        <p:spPr>
          <a:xfrm>
            <a:off x="16762437" y="419100"/>
            <a:ext cx="152400" cy="190500"/>
          </a:xfrm>
          <a:prstGeom prst="rect">
            <a:avLst/>
          </a:prstGeom>
        </p:spPr>
        <p:txBody>
          <a:bodyPr wrap="none" lIns="0" tIns="0" rIns="0" bIns="0" rtlCol="0" anchor="t">
            <a:spAutoFit/>
          </a:bodyPr>
          <a:lstStyle/>
          <a:p>
            <a:pPr algn="r">
              <a:lnSpc>
                <a:spcPts val="2100"/>
              </a:lnSpc>
              <a:spcBef>
                <a:spcPct val="0"/>
              </a:spcBef>
            </a:pPr>
            <a:r>
              <a:rPr lang="en-US" sz="1500" b="1">
                <a:solidFill>
                  <a:srgbClr val="BD031C"/>
                </a:solidFill>
                <a:latin typeface="Lato Bold Bold"/>
                <a:ea typeface="Lato Bold Bold"/>
                <a:cs typeface="Lato Bold Bold"/>
                <a:sym typeface="Lato Bold Bold"/>
              </a:rPr>
              <a:t>Page 9 of 15</a:t>
            </a:r>
          </a:p>
        </p:txBody>
      </p:sp>
      <p:sp>
        <p:nvSpPr>
          <p:cNvPr id="8" name="TextBox 8"/>
          <p:cNvSpPr txBox="1"/>
          <p:nvPr/>
        </p:nvSpPr>
        <p:spPr>
          <a:xfrm>
            <a:off x="1271937" y="222526"/>
            <a:ext cx="5925664" cy="986155"/>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Lato Bold Bold"/>
                <a:ea typeface="Lato Bold Bold"/>
                <a:cs typeface="Lato Bold Bold"/>
                <a:sym typeface="Lato Bold Bold"/>
              </a:rPr>
              <a:t>Number of Restaurants  based on Country and City </a:t>
            </a:r>
          </a:p>
        </p:txBody>
      </p:sp>
      <p:sp>
        <p:nvSpPr>
          <p:cNvPr id="9" name="TextBox 9"/>
          <p:cNvSpPr txBox="1"/>
          <p:nvPr/>
        </p:nvSpPr>
        <p:spPr>
          <a:xfrm>
            <a:off x="123323" y="1339850"/>
            <a:ext cx="8700541" cy="3803650"/>
          </a:xfrm>
          <a:prstGeom prst="rect">
            <a:avLst/>
          </a:prstGeom>
        </p:spPr>
        <p:txBody>
          <a:bodyPr lIns="0" tIns="0" rIns="0" bIns="0" rtlCol="0" anchor="t">
            <a:spAutoFit/>
          </a:bodyPr>
          <a:lstStyle/>
          <a:p>
            <a:pPr algn="l">
              <a:lnSpc>
                <a:spcPts val="3639"/>
              </a:lnSpc>
            </a:pPr>
            <a:r>
              <a:rPr lang="en-US" sz="2599" b="1">
                <a:solidFill>
                  <a:srgbClr val="000000"/>
                </a:solidFill>
                <a:latin typeface="Lato Bold Bold"/>
                <a:ea typeface="Lato Bold Bold"/>
                <a:cs typeface="Lato Bold Bold"/>
                <a:sym typeface="Lato Bold Bold"/>
              </a:rPr>
              <a:t>Analysis :</a:t>
            </a:r>
          </a:p>
          <a:p>
            <a:pPr marL="518158" lvl="1" indent="-259079" algn="l">
              <a:lnSpc>
                <a:spcPts val="3359"/>
              </a:lnSpc>
              <a:buFont typeface="Arial"/>
              <a:buChar char="•"/>
            </a:pPr>
            <a:r>
              <a:rPr lang="en-US" sz="2399">
                <a:solidFill>
                  <a:srgbClr val="000000"/>
                </a:solidFill>
                <a:latin typeface="Lato Bold"/>
                <a:ea typeface="Lato Bold"/>
                <a:cs typeface="Lato Bold"/>
                <a:sym typeface="Lato Bold"/>
              </a:rPr>
              <a:t>Zomato’s largest presence in India , when it has captured the majority of the restaurant market. This is followed by the United States and United Kingdom, where the platform has established itself as a reliable source for restaurant discovery and dining experiences.</a:t>
            </a:r>
          </a:p>
          <a:p>
            <a:pPr marL="518158" lvl="1" indent="-259079" algn="l">
              <a:lnSpc>
                <a:spcPts val="3359"/>
              </a:lnSpc>
              <a:buFont typeface="Arial"/>
              <a:buChar char="•"/>
            </a:pPr>
            <a:r>
              <a:rPr lang="en-US" sz="2399">
                <a:solidFill>
                  <a:srgbClr val="000000"/>
                </a:solidFill>
                <a:latin typeface="Lato Bold"/>
                <a:ea typeface="Lato Bold"/>
                <a:cs typeface="Lato Bold"/>
                <a:sym typeface="Lato Bold"/>
              </a:rPr>
              <a:t>Emerging markets like UAE and Australia show potential for growth, as evidenced by the number of listings, which which are steadily increasing.</a:t>
            </a:r>
          </a:p>
        </p:txBody>
      </p:sp>
      <p:sp>
        <p:nvSpPr>
          <p:cNvPr id="10" name="TextBox 10"/>
          <p:cNvSpPr txBox="1"/>
          <p:nvPr/>
        </p:nvSpPr>
        <p:spPr>
          <a:xfrm>
            <a:off x="8912029" y="5607548"/>
            <a:ext cx="9029246" cy="2389505"/>
          </a:xfrm>
          <a:prstGeom prst="rect">
            <a:avLst/>
          </a:prstGeom>
        </p:spPr>
        <p:txBody>
          <a:bodyPr lIns="0" tIns="0" rIns="0" bIns="0" rtlCol="0" anchor="t">
            <a:spAutoFit/>
          </a:bodyPr>
          <a:lstStyle/>
          <a:p>
            <a:pPr algn="l">
              <a:lnSpc>
                <a:spcPts val="3359"/>
              </a:lnSpc>
            </a:pPr>
            <a:r>
              <a:rPr lang="en-US" sz="2399" b="1">
                <a:solidFill>
                  <a:srgbClr val="000000"/>
                </a:solidFill>
                <a:latin typeface="Lato Bold Bold"/>
                <a:ea typeface="Lato Bold Bold"/>
                <a:cs typeface="Lato Bold Bold"/>
                <a:sym typeface="Lato Bold Bold"/>
              </a:rPr>
              <a:t>Key Insights :</a:t>
            </a:r>
          </a:p>
          <a:p>
            <a:pPr algn="l">
              <a:lnSpc>
                <a:spcPts val="3359"/>
              </a:lnSpc>
            </a:pPr>
            <a:r>
              <a:rPr lang="en-US" sz="2399" b="1">
                <a:solidFill>
                  <a:srgbClr val="000000"/>
                </a:solidFill>
                <a:latin typeface="Lato Bold Bold"/>
                <a:ea typeface="Lato Bold Bold"/>
                <a:cs typeface="Lato Bold Bold"/>
                <a:sym typeface="Lato Bold Bold"/>
              </a:rPr>
              <a:t>India </a:t>
            </a:r>
          </a:p>
          <a:p>
            <a:pPr marL="474979" lvl="1" indent="-237490" algn="l">
              <a:lnSpc>
                <a:spcPts val="3079"/>
              </a:lnSpc>
              <a:buFont typeface="Arial"/>
              <a:buChar char="•"/>
            </a:pPr>
            <a:r>
              <a:rPr lang="en-US" sz="2199">
                <a:solidFill>
                  <a:srgbClr val="000000"/>
                </a:solidFill>
                <a:latin typeface="Lato Bold"/>
                <a:ea typeface="Lato Bold"/>
                <a:cs typeface="Lato Bold"/>
                <a:sym typeface="Lato Bold"/>
              </a:rPr>
              <a:t>India represents the largest market for Zomato, with a significant of restaurants listed in major cities like New Delhi, Gurgaon, and Noida. </a:t>
            </a:r>
          </a:p>
          <a:p>
            <a:pPr marL="474979" lvl="1" indent="-237490" algn="l">
              <a:lnSpc>
                <a:spcPts val="3079"/>
              </a:lnSpc>
              <a:buFont typeface="Arial"/>
              <a:buChar char="•"/>
            </a:pPr>
            <a:r>
              <a:rPr lang="en-US" sz="2199" b="1">
                <a:solidFill>
                  <a:srgbClr val="000000"/>
                </a:solidFill>
                <a:latin typeface="Lato Bold Bold"/>
                <a:ea typeface="Lato Bold Bold"/>
                <a:cs typeface="Lato Bold Bold"/>
                <a:sym typeface="Lato Bold Bold"/>
              </a:rPr>
              <a:t>Total Restaurants :8652 </a:t>
            </a:r>
          </a:p>
          <a:p>
            <a:pPr algn="l">
              <a:lnSpc>
                <a:spcPts val="3079"/>
              </a:lnSpc>
            </a:pPr>
            <a:endParaRPr lang="en-US" sz="2199" b="1">
              <a:solidFill>
                <a:srgbClr val="000000"/>
              </a:solidFill>
              <a:latin typeface="Lato Bold Bold"/>
              <a:ea typeface="Lato Bold Bold"/>
              <a:cs typeface="Lato Bold Bold"/>
              <a:sym typeface="Lato Bold Bold"/>
            </a:endParaRPr>
          </a:p>
        </p:txBody>
      </p:sp>
      <p:sp>
        <p:nvSpPr>
          <p:cNvPr id="11" name="TextBox 11"/>
          <p:cNvSpPr txBox="1"/>
          <p:nvPr/>
        </p:nvSpPr>
        <p:spPr>
          <a:xfrm>
            <a:off x="8912029" y="7939903"/>
            <a:ext cx="9029246" cy="1598930"/>
          </a:xfrm>
          <a:prstGeom prst="rect">
            <a:avLst/>
          </a:prstGeom>
        </p:spPr>
        <p:txBody>
          <a:bodyPr lIns="0" tIns="0" rIns="0" bIns="0" rtlCol="0" anchor="t">
            <a:spAutoFit/>
          </a:bodyPr>
          <a:lstStyle/>
          <a:p>
            <a:pPr algn="l">
              <a:lnSpc>
                <a:spcPts val="3219"/>
              </a:lnSpc>
            </a:pPr>
            <a:r>
              <a:rPr lang="en-US" sz="2299" b="1">
                <a:solidFill>
                  <a:srgbClr val="000000"/>
                </a:solidFill>
                <a:latin typeface="Lato Bold Bold"/>
                <a:ea typeface="Lato Bold Bold"/>
                <a:cs typeface="Lato Bold Bold"/>
                <a:sym typeface="Lato Bold Bold"/>
              </a:rPr>
              <a:t>United states :</a:t>
            </a:r>
          </a:p>
          <a:p>
            <a:pPr marL="496569" lvl="1" indent="-248284" algn="l">
              <a:lnSpc>
                <a:spcPts val="3219"/>
              </a:lnSpc>
              <a:buFont typeface="Arial"/>
              <a:buChar char="•"/>
            </a:pPr>
            <a:r>
              <a:rPr lang="en-US" sz="2299">
                <a:solidFill>
                  <a:srgbClr val="000000"/>
                </a:solidFill>
                <a:latin typeface="Lato Bold"/>
                <a:ea typeface="Lato Bold"/>
                <a:cs typeface="Lato Bold"/>
                <a:sym typeface="Lato Bold"/>
              </a:rPr>
              <a:t>The U.S is another major market with a large number of high-end and diverse.</a:t>
            </a:r>
          </a:p>
          <a:p>
            <a:pPr marL="496569" lvl="1" indent="-248284" algn="l">
              <a:lnSpc>
                <a:spcPts val="3219"/>
              </a:lnSpc>
              <a:buFont typeface="Arial"/>
              <a:buChar char="•"/>
            </a:pPr>
            <a:r>
              <a:rPr lang="en-US" sz="2299" b="1">
                <a:solidFill>
                  <a:srgbClr val="000000"/>
                </a:solidFill>
                <a:latin typeface="Lato Bold Bold"/>
                <a:ea typeface="Lato Bold Bold"/>
                <a:cs typeface="Lato Bold Bold"/>
                <a:sym typeface="Lato Bold Bold"/>
              </a:rPr>
              <a:t>Total Restaurants : 436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1265</Words>
  <Application>Microsoft Office PowerPoint</Application>
  <PresentationFormat>Custom</PresentationFormat>
  <Paragraphs>119</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Canva Sans</vt:lpstr>
      <vt:lpstr>Canva Sans Bold</vt:lpstr>
      <vt:lpstr>Lato</vt:lpstr>
      <vt:lpstr>Calibri</vt:lpstr>
      <vt:lpstr>Arial</vt:lpstr>
      <vt:lpstr>Archivo Black</vt:lpstr>
      <vt:lpstr>Lato Bold</vt:lpstr>
      <vt:lpstr>Lato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Sponsorship Pitch Deck Presentation in Red White Corporate Geometric Style</dc:title>
  <dc:creator>DELL</dc:creator>
  <cp:lastModifiedBy>SUDHANSU MOHARANA</cp:lastModifiedBy>
  <cp:revision>3</cp:revision>
  <dcterms:created xsi:type="dcterms:W3CDTF">2006-08-16T00:00:00Z</dcterms:created>
  <dcterms:modified xsi:type="dcterms:W3CDTF">2024-12-25T16:52:08Z</dcterms:modified>
  <dc:identifier>DAGZdYfAwnI</dc:identifier>
</cp:coreProperties>
</file>